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modernComment_12B_4A05150E.xml" ContentType="application/vnd.ms-powerpoint.comments+xml"/>
  <Override PartName="/ppt/comments/modernComment_102_C0436D32.xml" ContentType="application/vnd.ms-powerpoint.comments+xml"/>
  <Override PartName="/ppt/notesSlides/notesSlide3.xml" ContentType="application/vnd.openxmlformats-officedocument.presentationml.notesSlide+xml"/>
  <Override PartName="/ppt/comments/modernComment_105_86755C06.xml" ContentType="application/vnd.ms-powerpoint.comments+xml"/>
  <Override PartName="/ppt/notesSlides/notesSlide4.xml" ContentType="application/vnd.openxmlformats-officedocument.presentationml.notesSlide+xml"/>
  <Override PartName="/ppt/comments/modernComment_107_F8A8F48A.xml" ContentType="application/vnd.ms-powerpoint.comment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omments/modernComment_129_C7B2EF00.xml" ContentType="application/vnd.ms-powerpoint.comments+xml"/>
  <Override PartName="/ppt/notesSlides/notesSlide1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35"/>
  </p:notesMasterIdLst>
  <p:sldIdLst>
    <p:sldId id="256" r:id="rId2"/>
    <p:sldId id="257" r:id="rId3"/>
    <p:sldId id="259" r:id="rId4"/>
    <p:sldId id="326" r:id="rId5"/>
    <p:sldId id="299" r:id="rId6"/>
    <p:sldId id="258" r:id="rId7"/>
    <p:sldId id="261" r:id="rId8"/>
    <p:sldId id="263" r:id="rId9"/>
    <p:sldId id="322" r:id="rId10"/>
    <p:sldId id="264" r:id="rId11"/>
    <p:sldId id="327" r:id="rId12"/>
    <p:sldId id="325" r:id="rId13"/>
    <p:sldId id="265" r:id="rId14"/>
    <p:sldId id="266" r:id="rId15"/>
    <p:sldId id="267" r:id="rId16"/>
    <p:sldId id="307" r:id="rId17"/>
    <p:sldId id="271" r:id="rId18"/>
    <p:sldId id="274" r:id="rId19"/>
    <p:sldId id="306" r:id="rId20"/>
    <p:sldId id="328" r:id="rId21"/>
    <p:sldId id="268" r:id="rId22"/>
    <p:sldId id="269" r:id="rId23"/>
    <p:sldId id="270" r:id="rId24"/>
    <p:sldId id="321" r:id="rId25"/>
    <p:sldId id="297" r:id="rId26"/>
    <p:sldId id="272" r:id="rId27"/>
    <p:sldId id="300" r:id="rId28"/>
    <p:sldId id="276" r:id="rId29"/>
    <p:sldId id="302" r:id="rId30"/>
    <p:sldId id="277" r:id="rId31"/>
    <p:sldId id="323" r:id="rId32"/>
    <p:sldId id="324" r:id="rId33"/>
    <p:sldId id="291" r:id="rId3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343F3F8B-DCA6-FAF0-4A92-A6BBBBCD913E}" name="Miguel" initials="M" userId="Miguel" providerId="None"/>
  <p188:author id="{BC3B1C98-D450-944A-5477-B47D9EACBE97}" name="MIGUEL TRIGUEROS MUÑOZ" initials="MM" userId="S::miguel.trigueros@aulaxxi.murciaeduca.es::a4ee0321-97d7-430f-98a8-7ed13ff9a4bf" providerId="AD"/>
  <p188:author id="{977F47D7-07F1-85A1-7633-049FB299B8FA}" name="MIGUEL TRIGUEROS MUÑOZ" initials="MT" userId="S::MIGUEL.TRIGUEROS@aulaxxi.murciaeduca.es::a4ee0321-97d7-430f-98a8-7ed13ff9a4bf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C63D"/>
    <a:srgbClr val="729D51"/>
    <a:srgbClr val="8CBF2D"/>
    <a:srgbClr val="85B5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E114E59-C1B8-8CBF-A686-BB63DC42297D}" v="3" dt="2025-10-04T05:26:09.759"/>
    <p1510:client id="{6F3C23E4-A7E1-BAD0-383B-DB9CC18A2BCE}" v="1" dt="2025-10-04T06:56:48.40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3660" autoAdjust="0"/>
  </p:normalViewPr>
  <p:slideViewPr>
    <p:cSldViewPr snapToGrid="0">
      <p:cViewPr varScale="1">
        <p:scale>
          <a:sx n="60" d="100"/>
          <a:sy n="60" d="100"/>
        </p:scale>
        <p:origin x="149" y="2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8/10/relationships/authors" Target="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GUEL TRIGUEROS MUÑOZ" userId="S::miguel.trigueros@aulaxxi.murciaeduca.es::a4ee0321-97d7-430f-98a8-7ed13ff9a4bf" providerId="AD" clId="Web-{1E114E59-C1B8-8CBF-A686-BB63DC42297D}"/>
    <pc:docChg chg="modSld">
      <pc:chgData name="MIGUEL TRIGUEROS MUÑOZ" userId="S::miguel.trigueros@aulaxxi.murciaeduca.es::a4ee0321-97d7-430f-98a8-7ed13ff9a4bf" providerId="AD" clId="Web-{1E114E59-C1B8-8CBF-A686-BB63DC42297D}" dt="2025-10-04T05:26:09.759" v="1"/>
      <pc:docMkLst>
        <pc:docMk/>
      </pc:docMkLst>
      <pc:sldChg chg="modSp">
        <pc:chgData name="MIGUEL TRIGUEROS MUÑOZ" userId="S::miguel.trigueros@aulaxxi.murciaeduca.es::a4ee0321-97d7-430f-98a8-7ed13ff9a4bf" providerId="AD" clId="Web-{1E114E59-C1B8-8CBF-A686-BB63DC42297D}" dt="2025-10-04T05:25:41.366" v="0"/>
        <pc:sldMkLst>
          <pc:docMk/>
          <pc:sldMk cId="3268001186" sldId="277"/>
        </pc:sldMkLst>
        <pc:spChg chg="mod">
          <ac:chgData name="MIGUEL TRIGUEROS MUÑOZ" userId="S::miguel.trigueros@aulaxxi.murciaeduca.es::a4ee0321-97d7-430f-98a8-7ed13ff9a4bf" providerId="AD" clId="Web-{1E114E59-C1B8-8CBF-A686-BB63DC42297D}" dt="2025-10-04T05:25:41.366" v="0"/>
          <ac:spMkLst>
            <pc:docMk/>
            <pc:sldMk cId="3268001186" sldId="277"/>
            <ac:spMk id="9" creationId="{FC9F41CC-6E9C-7ADE-DD37-DD79286C00A1}"/>
          </ac:spMkLst>
        </pc:spChg>
      </pc:sldChg>
      <pc:sldChg chg="modSp">
        <pc:chgData name="MIGUEL TRIGUEROS MUÑOZ" userId="S::miguel.trigueros@aulaxxi.murciaeduca.es::a4ee0321-97d7-430f-98a8-7ed13ff9a4bf" providerId="AD" clId="Web-{1E114E59-C1B8-8CBF-A686-BB63DC42297D}" dt="2025-10-04T05:26:09.759" v="1"/>
        <pc:sldMkLst>
          <pc:docMk/>
          <pc:sldMk cId="2355888609" sldId="291"/>
        </pc:sldMkLst>
        <pc:spChg chg="mod">
          <ac:chgData name="MIGUEL TRIGUEROS MUÑOZ" userId="S::miguel.trigueros@aulaxxi.murciaeduca.es::a4ee0321-97d7-430f-98a8-7ed13ff9a4bf" providerId="AD" clId="Web-{1E114E59-C1B8-8CBF-A686-BB63DC42297D}" dt="2025-10-04T05:26:09.759" v="1"/>
          <ac:spMkLst>
            <pc:docMk/>
            <pc:sldMk cId="2355888609" sldId="291"/>
            <ac:spMk id="5" creationId="{107D7F5E-909E-BB19-8CCC-EF3B143DE27C}"/>
          </ac:spMkLst>
        </pc:spChg>
      </pc:sldChg>
    </pc:docChg>
  </pc:docChgLst>
</pc:chgInfo>
</file>

<file path=ppt/comments/modernComment_102_C0436D32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3C9FC6BC-8A29-43AD-9F47-F43B428208A0}" authorId="{343F3F8B-DCA6-FAF0-4A92-A6BBBBCD913E}" created="2022-10-16T10:18:16.794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3225644338" sldId="258"/>
      <ac:spMk id="3" creationId="{73309C54-B58D-968B-789E-F70207DD624B}"/>
    </ac:deMkLst>
    <p188:replyLst>
      <p188:reply id="{8AFC3A76-0404-4A23-B3CA-DA66366FEAD3}" authorId="{977F47D7-07F1-85A1-7633-049FB299B8FA}" created="2024-09-15T08:36:44.236">
        <p188:txBody>
          <a:bodyPr/>
          <a:lstStyle/>
          <a:p>
            <a:r>
              <a:rPr lang="es-ES"/>
              <a:t>Reflexionar sobre la necesidad de conocer el hardware (sistema) para poder  programarlo</a:t>
            </a:r>
          </a:p>
        </p188:txBody>
      </p188:reply>
    </p188:replyLst>
    <p188:txBody>
      <a:bodyPr/>
      <a:lstStyle/>
      <a:p>
        <a:r>
          <a:rPr lang="es-ES"/>
          <a:t>4 máquina en casa, identificar hardware y software</a:t>
        </a:r>
      </a:p>
    </p188:txBody>
  </p188:cm>
</p188:cmLst>
</file>

<file path=ppt/comments/modernComment_105_86755C06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64A48CF0-26F0-460A-AE01-A81F23AF5182}" authorId="{343F3F8B-DCA6-FAF0-4A92-A6BBBBCD913E}" created="2022-10-16T10:17:15.827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2255838214" sldId="261"/>
      <ac:spMk id="3" creationId="{73309C54-B58D-968B-789E-F70207DD624B}"/>
    </ac:deMkLst>
    <p188:txBody>
      <a:bodyPr/>
      <a:lstStyle/>
      <a:p>
        <a:r>
          <a:rPr lang="es-ES"/>
          <a:t>3 aplicaciones de cada tipo, bien formateadas</a:t>
        </a:r>
      </a:p>
    </p188:txBody>
  </p188:cm>
</p188:cmLst>
</file>

<file path=ppt/comments/modernComment_107_F8A8F48A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150CBAEB-5460-4C3E-84FB-257F43863C14}" authorId="{BC3B1C98-D450-944A-5477-B47D9EACBE97}" created="2024-10-08T07:57:42.311">
    <pc:sldMkLst xmlns:pc="http://schemas.microsoft.com/office/powerpoint/2013/main/command">
      <pc:docMk/>
      <pc:sldMk cId="4171822218" sldId="263"/>
    </pc:sldMkLst>
    <p188:txBody>
      <a:bodyPr/>
      <a:lstStyle/>
      <a:p>
        <a:r>
          <a:rPr lang="es-ES"/>
          <a:t>ACLARAR QUE ES MÁS CARO PARA CADA USUARIO, PORQUE SON MENSO</a:t>
        </a:r>
      </a:p>
    </p188:txBody>
  </p188:cm>
</p188:cmLst>
</file>

<file path=ppt/comments/modernComment_129_C7B2EF0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71B2C2A3-03EF-4F73-9DFC-12E9BCB1A914}" authorId="{977F47D7-07F1-85A1-7633-049FB299B8FA}" created="2024-05-12T20:35:45.799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3350392576" sldId="297"/>
      <ac:picMk id="5" creationId="{4805C0F1-1706-3938-B15D-9BDC3FBDED37}"/>
    </ac:deMkLst>
    <p188:txBody>
      <a:bodyPr/>
      <a:lstStyle/>
      <a:p>
        <a:r>
          <a:rPr lang="es-ES"/>
          <a:t>Recrear este cuadro con información coherente con los apuntes, que quede claro el orden, el nombre del proceso y el nombre del producto.</a:t>
        </a:r>
      </a:p>
    </p188:txBody>
  </p188:cm>
</p188:cmLst>
</file>

<file path=ppt/comments/modernComment_12B_4A05150E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315C6DF5-12CF-41DA-9E38-C0217002B2FD}" authorId="{BC3B1C98-D450-944A-5477-B47D9EACBE97}" created="2025-10-04T05:23:13.634">
    <pc:sldMkLst xmlns:pc="http://schemas.microsoft.com/office/powerpoint/2013/main/command">
      <pc:docMk/>
      <pc:sldMk cId="1241847054" sldId="299"/>
    </pc:sldMkLst>
    <p188:txBody>
      <a:bodyPr/>
      <a:lstStyle/>
      <a:p>
        <a:r>
          <a:rPr lang="es-ES"/>
          <a:t>Explicar más detalladamente la relación entre los programas y los elementos  del SI</a:t>
        </a:r>
      </a:p>
    </p188:txBody>
    <p188:extLst>
      <p:ext xmlns:p="http://schemas.openxmlformats.org/presentationml/2006/main" uri="{57CB4572-C831-44C2-8A1C-0ADB6CCDFE69}">
        <p223:reactions xmlns:p223="http://schemas.microsoft.com/office/powerpoint/2022/03/main">
          <p223:rxn type="👍">
            <p223:instance time="2025-10-04T06:56:48.403" authorId="{BC3B1C98-D450-944A-5477-B47D9EACBE97}"/>
          </p223:rxn>
        </p223:reactions>
      </p:ext>
    </p188:extLst>
  </p188:cm>
</p188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DC16441-B4DA-4DD9-BBD6-C7EC816D4D5B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EF77F0BE-64DD-4288-A1D3-0867903625C3}">
      <dgm:prSet phldrT="[Texto]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es-ES"/>
            <a:t>ESCRITURA 1.c</a:t>
          </a:r>
        </a:p>
      </dgm:t>
    </dgm:pt>
    <dgm:pt modelId="{9286A323-9E56-494C-9BD2-0A83A153387F}" type="parTrans" cxnId="{5A401FB5-4D25-4CE7-B56F-9C1AAE98779D}">
      <dgm:prSet/>
      <dgm:spPr/>
      <dgm:t>
        <a:bodyPr/>
        <a:lstStyle/>
        <a:p>
          <a:endParaRPr lang="es-ES"/>
        </a:p>
      </dgm:t>
    </dgm:pt>
    <dgm:pt modelId="{E722F878-5B88-43BD-9225-7C044EC098AE}" type="sibTrans" cxnId="{5A401FB5-4D25-4CE7-B56F-9C1AAE98779D}">
      <dgm:prSet/>
      <dgm:spPr/>
      <dgm:t>
        <a:bodyPr/>
        <a:lstStyle/>
        <a:p>
          <a:endParaRPr lang="es-ES"/>
        </a:p>
      </dgm:t>
    </dgm:pt>
    <dgm:pt modelId="{42DFE1B7-E772-4E13-81C8-A666BFF4D378}">
      <dgm:prSet phldrT="[Texto]"/>
      <dgm:spPr/>
      <dgm:t>
        <a:bodyPr/>
        <a:lstStyle/>
        <a:p>
          <a:r>
            <a:rPr lang="es-ES" dirty="0"/>
            <a:t>Archivo Fuente: C</a:t>
          </a:r>
        </a:p>
      </dgm:t>
    </dgm:pt>
    <dgm:pt modelId="{332814BE-A04C-4DA3-8B0C-B3428FB3F5E5}" type="parTrans" cxnId="{47E75E37-E070-4B2A-B344-62781F5B8179}">
      <dgm:prSet/>
      <dgm:spPr/>
      <dgm:t>
        <a:bodyPr/>
        <a:lstStyle/>
        <a:p>
          <a:endParaRPr lang="es-ES"/>
        </a:p>
      </dgm:t>
    </dgm:pt>
    <dgm:pt modelId="{777F3AD6-5422-4187-9FB2-4309414E94EF}" type="sibTrans" cxnId="{47E75E37-E070-4B2A-B344-62781F5B8179}">
      <dgm:prSet/>
      <dgm:spPr/>
      <dgm:t>
        <a:bodyPr/>
        <a:lstStyle/>
        <a:p>
          <a:endParaRPr lang="es-ES"/>
        </a:p>
      </dgm:t>
    </dgm:pt>
    <dgm:pt modelId="{5C3E6A41-764C-4980-BD54-5A4F11657E89}">
      <dgm:prSet phldrT="[Texto]"/>
      <dgm:spPr/>
      <dgm:t>
        <a:bodyPr/>
        <a:lstStyle/>
        <a:p>
          <a:r>
            <a:rPr lang="es-ES"/>
            <a:t>PREPROCESADO</a:t>
          </a:r>
        </a:p>
      </dgm:t>
    </dgm:pt>
    <dgm:pt modelId="{4C6CC546-1B0E-4ACC-B78D-AC0A100EAB8C}" type="parTrans" cxnId="{331C1812-D8DA-42C9-AAAD-0443EACDFE68}">
      <dgm:prSet/>
      <dgm:spPr/>
      <dgm:t>
        <a:bodyPr/>
        <a:lstStyle/>
        <a:p>
          <a:endParaRPr lang="es-ES"/>
        </a:p>
      </dgm:t>
    </dgm:pt>
    <dgm:pt modelId="{81FFFF08-A566-41FC-91AF-8D8EC788D341}" type="sibTrans" cxnId="{331C1812-D8DA-42C9-AAAD-0443EACDFE68}">
      <dgm:prSet/>
      <dgm:spPr/>
      <dgm:t>
        <a:bodyPr/>
        <a:lstStyle/>
        <a:p>
          <a:endParaRPr lang="es-ES"/>
        </a:p>
      </dgm:t>
    </dgm:pt>
    <dgm:pt modelId="{B519BF85-84B2-481B-8B5F-A06A4C84F588}">
      <dgm:prSet phldrT="[Texto]"/>
      <dgm:spPr/>
      <dgm:t>
        <a:bodyPr/>
        <a:lstStyle/>
        <a:p>
          <a:r>
            <a:rPr lang="es-ES" dirty="0"/>
            <a:t>Archivo expandido o preprocesado: sin comentarios, </a:t>
          </a:r>
          <a:r>
            <a:rPr lang="es-ES" b="1" dirty="0"/>
            <a:t>cabeceras</a:t>
          </a:r>
          <a:r>
            <a:rPr lang="es-ES" dirty="0"/>
            <a:t> de librerías añadidas</a:t>
          </a:r>
        </a:p>
      </dgm:t>
    </dgm:pt>
    <dgm:pt modelId="{C0F88B55-3E23-459A-A96E-2A21E2DC9A4F}" type="parTrans" cxnId="{AF6B622D-8478-41CB-871A-F21F14010255}">
      <dgm:prSet/>
      <dgm:spPr/>
      <dgm:t>
        <a:bodyPr/>
        <a:lstStyle/>
        <a:p>
          <a:endParaRPr lang="es-ES"/>
        </a:p>
      </dgm:t>
    </dgm:pt>
    <dgm:pt modelId="{16EAF8B5-1DB8-46C8-8E58-E60FD752DA0D}" type="sibTrans" cxnId="{AF6B622D-8478-41CB-871A-F21F14010255}">
      <dgm:prSet/>
      <dgm:spPr/>
      <dgm:t>
        <a:bodyPr/>
        <a:lstStyle/>
        <a:p>
          <a:endParaRPr lang="es-ES"/>
        </a:p>
      </dgm:t>
    </dgm:pt>
    <dgm:pt modelId="{9DCD32BF-F939-4EFA-915C-8EBD0E95417D}">
      <dgm:prSet phldrT="[Texto]"/>
      <dgm:spPr>
        <a:solidFill>
          <a:schemeClr val="accent3"/>
        </a:solidFill>
      </dgm:spPr>
      <dgm:t>
        <a:bodyPr/>
        <a:lstStyle/>
        <a:p>
          <a:r>
            <a:rPr lang="es-ES"/>
            <a:t>COMPILACIÓN</a:t>
          </a:r>
        </a:p>
      </dgm:t>
    </dgm:pt>
    <dgm:pt modelId="{F8F232E7-D187-45AC-B3D7-F20BD82A775F}" type="parTrans" cxnId="{1B37B025-3F9D-49A5-8605-5CEC9CE2A22C}">
      <dgm:prSet/>
      <dgm:spPr/>
      <dgm:t>
        <a:bodyPr/>
        <a:lstStyle/>
        <a:p>
          <a:endParaRPr lang="es-ES"/>
        </a:p>
      </dgm:t>
    </dgm:pt>
    <dgm:pt modelId="{CEACDE7C-C5CF-459F-A8A5-6D58AD45528A}" type="sibTrans" cxnId="{1B37B025-3F9D-49A5-8605-5CEC9CE2A22C}">
      <dgm:prSet/>
      <dgm:spPr/>
      <dgm:t>
        <a:bodyPr/>
        <a:lstStyle/>
        <a:p>
          <a:endParaRPr lang="es-ES"/>
        </a:p>
      </dgm:t>
    </dgm:pt>
    <dgm:pt modelId="{B5926B02-F27F-44D0-A7B2-895E946366E6}">
      <dgm:prSet phldrT="[Texto]"/>
      <dgm:spPr/>
      <dgm:t>
        <a:bodyPr/>
        <a:lstStyle/>
        <a:p>
          <a:r>
            <a:rPr lang="es-ES" dirty="0"/>
            <a:t>Archivo en Ensamblador - OBJETO</a:t>
          </a:r>
        </a:p>
      </dgm:t>
    </dgm:pt>
    <dgm:pt modelId="{D3973331-616A-4A28-8361-0AED0B5A88DE}" type="parTrans" cxnId="{766B90E7-CB70-4137-AFF3-8C159FED0675}">
      <dgm:prSet/>
      <dgm:spPr/>
      <dgm:t>
        <a:bodyPr/>
        <a:lstStyle/>
        <a:p>
          <a:endParaRPr lang="es-ES"/>
        </a:p>
      </dgm:t>
    </dgm:pt>
    <dgm:pt modelId="{80BA64E1-D3B6-4D8C-9815-ADE7C5D18482}" type="sibTrans" cxnId="{766B90E7-CB70-4137-AFF3-8C159FED0675}">
      <dgm:prSet/>
      <dgm:spPr/>
      <dgm:t>
        <a:bodyPr/>
        <a:lstStyle/>
        <a:p>
          <a:endParaRPr lang="es-ES"/>
        </a:p>
      </dgm:t>
    </dgm:pt>
    <dgm:pt modelId="{74B24C91-FFE0-4BB2-A710-A4EDE2E42BF8}">
      <dgm:prSet phldrT="[Texto]"/>
      <dgm:spPr>
        <a:solidFill>
          <a:schemeClr val="accent4"/>
        </a:solidFill>
      </dgm:spPr>
      <dgm:t>
        <a:bodyPr/>
        <a:lstStyle/>
        <a:p>
          <a:r>
            <a:rPr lang="es-ES"/>
            <a:t>ENSAMBLADO</a:t>
          </a:r>
        </a:p>
      </dgm:t>
    </dgm:pt>
    <dgm:pt modelId="{7B58E612-1B44-469A-A527-ABE1F53DC411}" type="parTrans" cxnId="{24ECD2F5-E952-45EA-BC96-057CD5AACE93}">
      <dgm:prSet/>
      <dgm:spPr/>
      <dgm:t>
        <a:bodyPr/>
        <a:lstStyle/>
        <a:p>
          <a:endParaRPr lang="es-ES"/>
        </a:p>
      </dgm:t>
    </dgm:pt>
    <dgm:pt modelId="{C0C1DE8A-99F0-41A8-9E83-9958E2711666}" type="sibTrans" cxnId="{24ECD2F5-E952-45EA-BC96-057CD5AACE93}">
      <dgm:prSet/>
      <dgm:spPr/>
      <dgm:t>
        <a:bodyPr/>
        <a:lstStyle/>
        <a:p>
          <a:endParaRPr lang="es-ES"/>
        </a:p>
      </dgm:t>
    </dgm:pt>
    <dgm:pt modelId="{E8652CC1-11D8-43D3-BA33-CA12AEB04543}">
      <dgm:prSet phldrT="[Texto]"/>
      <dgm:spPr/>
      <dgm:t>
        <a:bodyPr/>
        <a:lstStyle/>
        <a:p>
          <a:r>
            <a:rPr lang="es-ES" dirty="0"/>
            <a:t>Binario intermedio, Máquina</a:t>
          </a:r>
        </a:p>
      </dgm:t>
    </dgm:pt>
    <dgm:pt modelId="{6549078C-705F-4C18-A53B-B6A1785B9AE6}" type="parTrans" cxnId="{E4FDEBA5-F401-467A-BB5A-2B10D4937E79}">
      <dgm:prSet/>
      <dgm:spPr/>
      <dgm:t>
        <a:bodyPr/>
        <a:lstStyle/>
        <a:p>
          <a:endParaRPr lang="es-ES"/>
        </a:p>
      </dgm:t>
    </dgm:pt>
    <dgm:pt modelId="{BA751409-7D1A-46C1-A869-0C56359FC3B5}" type="sibTrans" cxnId="{E4FDEBA5-F401-467A-BB5A-2B10D4937E79}">
      <dgm:prSet/>
      <dgm:spPr/>
      <dgm:t>
        <a:bodyPr/>
        <a:lstStyle/>
        <a:p>
          <a:endParaRPr lang="es-ES"/>
        </a:p>
      </dgm:t>
    </dgm:pt>
    <dgm:pt modelId="{F6E2EE57-925C-4793-AF12-CBE16EE09348}">
      <dgm:prSet phldrT="[Texto]"/>
      <dgm:spPr>
        <a:solidFill>
          <a:srgbClr val="C00000"/>
        </a:solidFill>
      </dgm:spPr>
      <dgm:t>
        <a:bodyPr/>
        <a:lstStyle/>
        <a:p>
          <a:r>
            <a:rPr lang="es-ES"/>
            <a:t>ENLAZADO</a:t>
          </a:r>
        </a:p>
      </dgm:t>
    </dgm:pt>
    <dgm:pt modelId="{38ACDD86-1263-4B54-8DEE-8C7B0BE19E36}" type="parTrans" cxnId="{4A419A1B-E853-417A-AC61-7403C74473AB}">
      <dgm:prSet/>
      <dgm:spPr/>
      <dgm:t>
        <a:bodyPr/>
        <a:lstStyle/>
        <a:p>
          <a:endParaRPr lang="es-ES"/>
        </a:p>
      </dgm:t>
    </dgm:pt>
    <dgm:pt modelId="{0981ACC8-B8E6-4C40-AB18-CD368C726DC8}" type="sibTrans" cxnId="{4A419A1B-E853-417A-AC61-7403C74473AB}">
      <dgm:prSet/>
      <dgm:spPr/>
      <dgm:t>
        <a:bodyPr/>
        <a:lstStyle/>
        <a:p>
          <a:endParaRPr lang="es-ES"/>
        </a:p>
      </dgm:t>
    </dgm:pt>
    <dgm:pt modelId="{FF64A9C7-07A4-426B-9123-796109D424F7}">
      <dgm:prSet phldrT="[Texto]"/>
      <dgm:spPr/>
      <dgm:t>
        <a:bodyPr/>
        <a:lstStyle/>
        <a:p>
          <a:r>
            <a:rPr lang="es-ES" dirty="0"/>
            <a:t>Ejecutable, binario</a:t>
          </a:r>
        </a:p>
      </dgm:t>
    </dgm:pt>
    <dgm:pt modelId="{0D265E99-DDCA-44BD-851C-57E11921CED3}" type="parTrans" cxnId="{07B08EDB-4C3C-4A44-9D35-FF5984BC6E3C}">
      <dgm:prSet/>
      <dgm:spPr/>
      <dgm:t>
        <a:bodyPr/>
        <a:lstStyle/>
        <a:p>
          <a:endParaRPr lang="es-ES"/>
        </a:p>
      </dgm:t>
    </dgm:pt>
    <dgm:pt modelId="{500DBB16-B642-4593-BC9E-1EC937608669}" type="sibTrans" cxnId="{07B08EDB-4C3C-4A44-9D35-FF5984BC6E3C}">
      <dgm:prSet/>
      <dgm:spPr/>
      <dgm:t>
        <a:bodyPr/>
        <a:lstStyle/>
        <a:p>
          <a:endParaRPr lang="es-ES"/>
        </a:p>
      </dgm:t>
    </dgm:pt>
    <dgm:pt modelId="{DC7C1B7D-13F1-4587-BDF7-842C0AFB2015}">
      <dgm:prSet phldrT="[Texto]"/>
      <dgm:spPr/>
      <dgm:t>
        <a:bodyPr/>
        <a:lstStyle/>
        <a:p>
          <a:r>
            <a:rPr lang="es-ES" dirty="0"/>
            <a:t>Dinámico o estático</a:t>
          </a:r>
        </a:p>
      </dgm:t>
    </dgm:pt>
    <dgm:pt modelId="{2CBFFA7C-463C-47DD-9113-C04C59826BDC}" type="parTrans" cxnId="{73581C93-20EC-4E4C-BCE6-81F432F754D3}">
      <dgm:prSet/>
      <dgm:spPr/>
      <dgm:t>
        <a:bodyPr/>
        <a:lstStyle/>
        <a:p>
          <a:endParaRPr lang="es-ES"/>
        </a:p>
      </dgm:t>
    </dgm:pt>
    <dgm:pt modelId="{6FE3CB08-FD29-473B-B42B-C2FDB12979BD}" type="sibTrans" cxnId="{73581C93-20EC-4E4C-BCE6-81F432F754D3}">
      <dgm:prSet/>
      <dgm:spPr/>
      <dgm:t>
        <a:bodyPr/>
        <a:lstStyle/>
        <a:p>
          <a:endParaRPr lang="es-ES"/>
        </a:p>
      </dgm:t>
    </dgm:pt>
    <dgm:pt modelId="{5DC2A044-5EA4-4F19-A8FA-E951C720F759}" type="pres">
      <dgm:prSet presAssocID="{CDC16441-B4DA-4DD9-BBD6-C7EC816D4D5B}" presName="rootnode" presStyleCnt="0">
        <dgm:presLayoutVars>
          <dgm:chMax/>
          <dgm:chPref/>
          <dgm:dir/>
          <dgm:animLvl val="lvl"/>
        </dgm:presLayoutVars>
      </dgm:prSet>
      <dgm:spPr/>
    </dgm:pt>
    <dgm:pt modelId="{AB9B1844-FAD6-4677-A77B-AC5E8D1D6BC6}" type="pres">
      <dgm:prSet presAssocID="{EF77F0BE-64DD-4288-A1D3-0867903625C3}" presName="composite" presStyleCnt="0"/>
      <dgm:spPr/>
    </dgm:pt>
    <dgm:pt modelId="{8EC58477-D035-4252-AE86-9F4414DB857F}" type="pres">
      <dgm:prSet presAssocID="{EF77F0BE-64DD-4288-A1D3-0867903625C3}" presName="bentUpArrow1" presStyleLbl="alignImgPlace1" presStyleIdx="0" presStyleCnt="4"/>
      <dgm:spPr/>
    </dgm:pt>
    <dgm:pt modelId="{77A1604C-3F89-4CFD-9B78-55931641BB33}" type="pres">
      <dgm:prSet presAssocID="{EF77F0BE-64DD-4288-A1D3-0867903625C3}" presName="ParentText" presStyleLbl="node1" presStyleIdx="0" presStyleCnt="5">
        <dgm:presLayoutVars>
          <dgm:chMax val="1"/>
          <dgm:chPref val="1"/>
          <dgm:bulletEnabled val="1"/>
        </dgm:presLayoutVars>
      </dgm:prSet>
      <dgm:spPr/>
    </dgm:pt>
    <dgm:pt modelId="{5BB1A368-CDA1-4162-92F2-9CA6750B2DD9}" type="pres">
      <dgm:prSet presAssocID="{EF77F0BE-64DD-4288-A1D3-0867903625C3}" presName="ChildText" presStyleLbl="revTx" presStyleIdx="0" presStyleCnt="5" custScaleX="220438" custLinFactNeighborX="62820" custLinFactNeighborY="5865">
        <dgm:presLayoutVars>
          <dgm:chMax val="0"/>
          <dgm:chPref val="0"/>
          <dgm:bulletEnabled val="1"/>
        </dgm:presLayoutVars>
      </dgm:prSet>
      <dgm:spPr/>
    </dgm:pt>
    <dgm:pt modelId="{02FB269B-2741-459D-9D47-AEE9C0053A47}" type="pres">
      <dgm:prSet presAssocID="{E722F878-5B88-43BD-9225-7C044EC098AE}" presName="sibTrans" presStyleCnt="0"/>
      <dgm:spPr/>
    </dgm:pt>
    <dgm:pt modelId="{16871F80-2308-4F1E-BBCA-46D8840E56DE}" type="pres">
      <dgm:prSet presAssocID="{5C3E6A41-764C-4980-BD54-5A4F11657E89}" presName="composite" presStyleCnt="0"/>
      <dgm:spPr/>
    </dgm:pt>
    <dgm:pt modelId="{2FC6FDC8-D6E6-494D-BDE2-EE769C93488E}" type="pres">
      <dgm:prSet presAssocID="{5C3E6A41-764C-4980-BD54-5A4F11657E89}" presName="bentUpArrow1" presStyleLbl="alignImgPlace1" presStyleIdx="1" presStyleCnt="4"/>
      <dgm:spPr/>
    </dgm:pt>
    <dgm:pt modelId="{B571C97B-43DB-40F3-9C95-F1567F1EE8CD}" type="pres">
      <dgm:prSet presAssocID="{5C3E6A41-764C-4980-BD54-5A4F11657E89}" presName="ParentText" presStyleLbl="node1" presStyleIdx="1" presStyleCnt="5">
        <dgm:presLayoutVars>
          <dgm:chMax val="1"/>
          <dgm:chPref val="1"/>
          <dgm:bulletEnabled val="1"/>
        </dgm:presLayoutVars>
      </dgm:prSet>
      <dgm:spPr/>
    </dgm:pt>
    <dgm:pt modelId="{D6FF8B16-9055-471D-A235-1DE7B9DFBEB1}" type="pres">
      <dgm:prSet presAssocID="{5C3E6A41-764C-4980-BD54-5A4F11657E89}" presName="ChildText" presStyleLbl="revTx" presStyleIdx="1" presStyleCnt="5" custScaleX="300452" custLinFactX="15403" custLinFactNeighborX="100000" custLinFactNeighborY="-3575">
        <dgm:presLayoutVars>
          <dgm:chMax val="0"/>
          <dgm:chPref val="0"/>
          <dgm:bulletEnabled val="1"/>
        </dgm:presLayoutVars>
      </dgm:prSet>
      <dgm:spPr/>
    </dgm:pt>
    <dgm:pt modelId="{8BF64DC3-EEDF-4108-ACB4-CD61AE37674A}" type="pres">
      <dgm:prSet presAssocID="{81FFFF08-A566-41FC-91AF-8D8EC788D341}" presName="sibTrans" presStyleCnt="0"/>
      <dgm:spPr/>
    </dgm:pt>
    <dgm:pt modelId="{104EEC08-7077-49B3-8208-E6EA4D4ED3C0}" type="pres">
      <dgm:prSet presAssocID="{9DCD32BF-F939-4EFA-915C-8EBD0E95417D}" presName="composite" presStyleCnt="0"/>
      <dgm:spPr/>
    </dgm:pt>
    <dgm:pt modelId="{A3701C44-2352-43BE-96D6-F87D93A617F2}" type="pres">
      <dgm:prSet presAssocID="{9DCD32BF-F939-4EFA-915C-8EBD0E95417D}" presName="bentUpArrow1" presStyleLbl="alignImgPlace1" presStyleIdx="2" presStyleCnt="4"/>
      <dgm:spPr/>
    </dgm:pt>
    <dgm:pt modelId="{BDC74A84-3B82-4BC5-A852-BCD9C2D69EB4}" type="pres">
      <dgm:prSet presAssocID="{9DCD32BF-F939-4EFA-915C-8EBD0E95417D}" presName="ParentText" presStyleLbl="node1" presStyleIdx="2" presStyleCnt="5">
        <dgm:presLayoutVars>
          <dgm:chMax val="1"/>
          <dgm:chPref val="1"/>
          <dgm:bulletEnabled val="1"/>
        </dgm:presLayoutVars>
      </dgm:prSet>
      <dgm:spPr/>
    </dgm:pt>
    <dgm:pt modelId="{ADFA4D17-26A5-41FA-9C54-89D113F4E479}" type="pres">
      <dgm:prSet presAssocID="{9DCD32BF-F939-4EFA-915C-8EBD0E95417D}" presName="ChildText" presStyleLbl="revTx" presStyleIdx="2" presStyleCnt="5" custScaleX="336634" custLinFactX="26683" custLinFactNeighborX="100000" custLinFactNeighborY="-8924">
        <dgm:presLayoutVars>
          <dgm:chMax val="0"/>
          <dgm:chPref val="0"/>
          <dgm:bulletEnabled val="1"/>
        </dgm:presLayoutVars>
      </dgm:prSet>
      <dgm:spPr/>
    </dgm:pt>
    <dgm:pt modelId="{7ECCDE77-2E7F-46AA-B899-7E95D15FC9FC}" type="pres">
      <dgm:prSet presAssocID="{CEACDE7C-C5CF-459F-A8A5-6D58AD45528A}" presName="sibTrans" presStyleCnt="0"/>
      <dgm:spPr/>
    </dgm:pt>
    <dgm:pt modelId="{F28CD239-7BF6-40CB-9204-8484B31822CE}" type="pres">
      <dgm:prSet presAssocID="{74B24C91-FFE0-4BB2-A710-A4EDE2E42BF8}" presName="composite" presStyleCnt="0"/>
      <dgm:spPr/>
    </dgm:pt>
    <dgm:pt modelId="{B26F9C0E-99B7-4B7A-87F0-0621E9138D14}" type="pres">
      <dgm:prSet presAssocID="{74B24C91-FFE0-4BB2-A710-A4EDE2E42BF8}" presName="bentUpArrow1" presStyleLbl="alignImgPlace1" presStyleIdx="3" presStyleCnt="4"/>
      <dgm:spPr/>
    </dgm:pt>
    <dgm:pt modelId="{648C5128-E1DC-4895-9FCF-1EE002DCBA2C}" type="pres">
      <dgm:prSet presAssocID="{74B24C91-FFE0-4BB2-A710-A4EDE2E42BF8}" presName="ParentText" presStyleLbl="node1" presStyleIdx="3" presStyleCnt="5">
        <dgm:presLayoutVars>
          <dgm:chMax val="1"/>
          <dgm:chPref val="1"/>
          <dgm:bulletEnabled val="1"/>
        </dgm:presLayoutVars>
      </dgm:prSet>
      <dgm:spPr/>
    </dgm:pt>
    <dgm:pt modelId="{80032D4B-2995-4A58-AD49-94446A70E0F0}" type="pres">
      <dgm:prSet presAssocID="{74B24C91-FFE0-4BB2-A710-A4EDE2E42BF8}" presName="ChildText" presStyleLbl="revTx" presStyleIdx="3" presStyleCnt="5" custScaleX="205951" custLinFactNeighborX="66093" custLinFactNeighborY="-739">
        <dgm:presLayoutVars>
          <dgm:chMax val="0"/>
          <dgm:chPref val="0"/>
          <dgm:bulletEnabled val="1"/>
        </dgm:presLayoutVars>
      </dgm:prSet>
      <dgm:spPr/>
    </dgm:pt>
    <dgm:pt modelId="{F9D6148B-F469-4039-92CE-37FDDF722A3B}" type="pres">
      <dgm:prSet presAssocID="{C0C1DE8A-99F0-41A8-9E83-9958E2711666}" presName="sibTrans" presStyleCnt="0"/>
      <dgm:spPr/>
    </dgm:pt>
    <dgm:pt modelId="{F527050B-8659-4C84-926D-186B2C62B01B}" type="pres">
      <dgm:prSet presAssocID="{F6E2EE57-925C-4793-AF12-CBE16EE09348}" presName="composite" presStyleCnt="0"/>
      <dgm:spPr/>
    </dgm:pt>
    <dgm:pt modelId="{781640A7-4CD2-459C-9F59-B14DCB3191A9}" type="pres">
      <dgm:prSet presAssocID="{F6E2EE57-925C-4793-AF12-CBE16EE09348}" presName="ParentText" presStyleLbl="node1" presStyleIdx="4" presStyleCnt="5">
        <dgm:presLayoutVars>
          <dgm:chMax val="1"/>
          <dgm:chPref val="1"/>
          <dgm:bulletEnabled val="1"/>
        </dgm:presLayoutVars>
      </dgm:prSet>
      <dgm:spPr/>
    </dgm:pt>
    <dgm:pt modelId="{5D04E415-EBE0-409C-BB0D-D96E49498ADF}" type="pres">
      <dgm:prSet presAssocID="{F6E2EE57-925C-4793-AF12-CBE16EE09348}" presName="FinalChildText" presStyleLbl="revTx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1C7B6D03-5231-48CE-B592-6BEA6850F47D}" type="presOf" srcId="{9DCD32BF-F939-4EFA-915C-8EBD0E95417D}" destId="{BDC74A84-3B82-4BC5-A852-BCD9C2D69EB4}" srcOrd="0" destOrd="0" presId="urn:microsoft.com/office/officeart/2005/8/layout/StepDownProcess"/>
    <dgm:cxn modelId="{E7E9A806-0C65-48D0-B98F-9B2B30C3B2C9}" type="presOf" srcId="{DC7C1B7D-13F1-4587-BDF7-842C0AFB2015}" destId="{5D04E415-EBE0-409C-BB0D-D96E49498ADF}" srcOrd="0" destOrd="1" presId="urn:microsoft.com/office/officeart/2005/8/layout/StepDownProcess"/>
    <dgm:cxn modelId="{331C1812-D8DA-42C9-AAAD-0443EACDFE68}" srcId="{CDC16441-B4DA-4DD9-BBD6-C7EC816D4D5B}" destId="{5C3E6A41-764C-4980-BD54-5A4F11657E89}" srcOrd="1" destOrd="0" parTransId="{4C6CC546-1B0E-4ACC-B78D-AC0A100EAB8C}" sibTransId="{81FFFF08-A566-41FC-91AF-8D8EC788D341}"/>
    <dgm:cxn modelId="{4A419A1B-E853-417A-AC61-7403C74473AB}" srcId="{CDC16441-B4DA-4DD9-BBD6-C7EC816D4D5B}" destId="{F6E2EE57-925C-4793-AF12-CBE16EE09348}" srcOrd="4" destOrd="0" parTransId="{38ACDD86-1263-4B54-8DEE-8C7B0BE19E36}" sibTransId="{0981ACC8-B8E6-4C40-AB18-CD368C726DC8}"/>
    <dgm:cxn modelId="{1B37B025-3F9D-49A5-8605-5CEC9CE2A22C}" srcId="{CDC16441-B4DA-4DD9-BBD6-C7EC816D4D5B}" destId="{9DCD32BF-F939-4EFA-915C-8EBD0E95417D}" srcOrd="2" destOrd="0" parTransId="{F8F232E7-D187-45AC-B3D7-F20BD82A775F}" sibTransId="{CEACDE7C-C5CF-459F-A8A5-6D58AD45528A}"/>
    <dgm:cxn modelId="{A211A12C-B708-46C3-B381-AEA09B228AA7}" type="presOf" srcId="{FF64A9C7-07A4-426B-9123-796109D424F7}" destId="{5D04E415-EBE0-409C-BB0D-D96E49498ADF}" srcOrd="0" destOrd="0" presId="urn:microsoft.com/office/officeart/2005/8/layout/StepDownProcess"/>
    <dgm:cxn modelId="{AF6B622D-8478-41CB-871A-F21F14010255}" srcId="{5C3E6A41-764C-4980-BD54-5A4F11657E89}" destId="{B519BF85-84B2-481B-8B5F-A06A4C84F588}" srcOrd="0" destOrd="0" parTransId="{C0F88B55-3E23-459A-A96E-2A21E2DC9A4F}" sibTransId="{16EAF8B5-1DB8-46C8-8E58-E60FD752DA0D}"/>
    <dgm:cxn modelId="{32A21935-F1CE-4119-AB1A-16C04B87D18A}" type="presOf" srcId="{EF77F0BE-64DD-4288-A1D3-0867903625C3}" destId="{77A1604C-3F89-4CFD-9B78-55931641BB33}" srcOrd="0" destOrd="0" presId="urn:microsoft.com/office/officeart/2005/8/layout/StepDownProcess"/>
    <dgm:cxn modelId="{47E75E37-E070-4B2A-B344-62781F5B8179}" srcId="{EF77F0BE-64DD-4288-A1D3-0867903625C3}" destId="{42DFE1B7-E772-4E13-81C8-A666BFF4D378}" srcOrd="0" destOrd="0" parTransId="{332814BE-A04C-4DA3-8B0C-B3428FB3F5E5}" sibTransId="{777F3AD6-5422-4187-9FB2-4309414E94EF}"/>
    <dgm:cxn modelId="{26B4A537-D4E7-49B3-9647-DB40D2DFBAAD}" type="presOf" srcId="{B519BF85-84B2-481B-8B5F-A06A4C84F588}" destId="{D6FF8B16-9055-471D-A235-1DE7B9DFBEB1}" srcOrd="0" destOrd="0" presId="urn:microsoft.com/office/officeart/2005/8/layout/StepDownProcess"/>
    <dgm:cxn modelId="{624A4845-D03A-445D-9589-2840D6A0ABF9}" type="presOf" srcId="{CDC16441-B4DA-4DD9-BBD6-C7EC816D4D5B}" destId="{5DC2A044-5EA4-4F19-A8FA-E951C720F759}" srcOrd="0" destOrd="0" presId="urn:microsoft.com/office/officeart/2005/8/layout/StepDownProcess"/>
    <dgm:cxn modelId="{F374D055-2938-464C-944D-0A10DD1022B2}" type="presOf" srcId="{F6E2EE57-925C-4793-AF12-CBE16EE09348}" destId="{781640A7-4CD2-459C-9F59-B14DCB3191A9}" srcOrd="0" destOrd="0" presId="urn:microsoft.com/office/officeart/2005/8/layout/StepDownProcess"/>
    <dgm:cxn modelId="{73581C93-20EC-4E4C-BCE6-81F432F754D3}" srcId="{F6E2EE57-925C-4793-AF12-CBE16EE09348}" destId="{DC7C1B7D-13F1-4587-BDF7-842C0AFB2015}" srcOrd="1" destOrd="0" parTransId="{2CBFFA7C-463C-47DD-9113-C04C59826BDC}" sibTransId="{6FE3CB08-FD29-473B-B42B-C2FDB12979BD}"/>
    <dgm:cxn modelId="{41543DA0-A62F-40BC-98A2-4E823D20CC99}" type="presOf" srcId="{5C3E6A41-764C-4980-BD54-5A4F11657E89}" destId="{B571C97B-43DB-40F3-9C95-F1567F1EE8CD}" srcOrd="0" destOrd="0" presId="urn:microsoft.com/office/officeart/2005/8/layout/StepDownProcess"/>
    <dgm:cxn modelId="{E4FDEBA5-F401-467A-BB5A-2B10D4937E79}" srcId="{74B24C91-FFE0-4BB2-A710-A4EDE2E42BF8}" destId="{E8652CC1-11D8-43D3-BA33-CA12AEB04543}" srcOrd="0" destOrd="0" parTransId="{6549078C-705F-4C18-A53B-B6A1785B9AE6}" sibTransId="{BA751409-7D1A-46C1-A869-0C56359FC3B5}"/>
    <dgm:cxn modelId="{5A401FB5-4D25-4CE7-B56F-9C1AAE98779D}" srcId="{CDC16441-B4DA-4DD9-BBD6-C7EC816D4D5B}" destId="{EF77F0BE-64DD-4288-A1D3-0867903625C3}" srcOrd="0" destOrd="0" parTransId="{9286A323-9E56-494C-9BD2-0A83A153387F}" sibTransId="{E722F878-5B88-43BD-9225-7C044EC098AE}"/>
    <dgm:cxn modelId="{8AE44DBB-2C23-4450-BF34-4D4801FEDEA8}" type="presOf" srcId="{B5926B02-F27F-44D0-A7B2-895E946366E6}" destId="{ADFA4D17-26A5-41FA-9C54-89D113F4E479}" srcOrd="0" destOrd="0" presId="urn:microsoft.com/office/officeart/2005/8/layout/StepDownProcess"/>
    <dgm:cxn modelId="{A477D9BB-9102-48D6-BAF9-9A7F21AA17FC}" type="presOf" srcId="{42DFE1B7-E772-4E13-81C8-A666BFF4D378}" destId="{5BB1A368-CDA1-4162-92F2-9CA6750B2DD9}" srcOrd="0" destOrd="0" presId="urn:microsoft.com/office/officeart/2005/8/layout/StepDownProcess"/>
    <dgm:cxn modelId="{BE0857D7-4399-4F79-B164-D2B4FFA6DC53}" type="presOf" srcId="{E8652CC1-11D8-43D3-BA33-CA12AEB04543}" destId="{80032D4B-2995-4A58-AD49-94446A70E0F0}" srcOrd="0" destOrd="0" presId="urn:microsoft.com/office/officeart/2005/8/layout/StepDownProcess"/>
    <dgm:cxn modelId="{07B08EDB-4C3C-4A44-9D35-FF5984BC6E3C}" srcId="{F6E2EE57-925C-4793-AF12-CBE16EE09348}" destId="{FF64A9C7-07A4-426B-9123-796109D424F7}" srcOrd="0" destOrd="0" parTransId="{0D265E99-DDCA-44BD-851C-57E11921CED3}" sibTransId="{500DBB16-B642-4593-BC9E-1EC937608669}"/>
    <dgm:cxn modelId="{766B90E7-CB70-4137-AFF3-8C159FED0675}" srcId="{9DCD32BF-F939-4EFA-915C-8EBD0E95417D}" destId="{B5926B02-F27F-44D0-A7B2-895E946366E6}" srcOrd="0" destOrd="0" parTransId="{D3973331-616A-4A28-8361-0AED0B5A88DE}" sibTransId="{80BA64E1-D3B6-4D8C-9815-ADE7C5D18482}"/>
    <dgm:cxn modelId="{24ECD2F5-E952-45EA-BC96-057CD5AACE93}" srcId="{CDC16441-B4DA-4DD9-BBD6-C7EC816D4D5B}" destId="{74B24C91-FFE0-4BB2-A710-A4EDE2E42BF8}" srcOrd="3" destOrd="0" parTransId="{7B58E612-1B44-469A-A527-ABE1F53DC411}" sibTransId="{C0C1DE8A-99F0-41A8-9E83-9958E2711666}"/>
    <dgm:cxn modelId="{8AB00BFD-A467-498B-9E4C-18FF8FC769FF}" type="presOf" srcId="{74B24C91-FFE0-4BB2-A710-A4EDE2E42BF8}" destId="{648C5128-E1DC-4895-9FCF-1EE002DCBA2C}" srcOrd="0" destOrd="0" presId="urn:microsoft.com/office/officeart/2005/8/layout/StepDownProcess"/>
    <dgm:cxn modelId="{42617C38-783F-47F2-81A4-2D18E52201E4}" type="presParOf" srcId="{5DC2A044-5EA4-4F19-A8FA-E951C720F759}" destId="{AB9B1844-FAD6-4677-A77B-AC5E8D1D6BC6}" srcOrd="0" destOrd="0" presId="urn:microsoft.com/office/officeart/2005/8/layout/StepDownProcess"/>
    <dgm:cxn modelId="{7D8C9872-4308-460D-BA8E-6A1818EB5A2D}" type="presParOf" srcId="{AB9B1844-FAD6-4677-A77B-AC5E8D1D6BC6}" destId="{8EC58477-D035-4252-AE86-9F4414DB857F}" srcOrd="0" destOrd="0" presId="urn:microsoft.com/office/officeart/2005/8/layout/StepDownProcess"/>
    <dgm:cxn modelId="{F3E38837-A0FD-4352-AED0-0C6C75E2B15D}" type="presParOf" srcId="{AB9B1844-FAD6-4677-A77B-AC5E8D1D6BC6}" destId="{77A1604C-3F89-4CFD-9B78-55931641BB33}" srcOrd="1" destOrd="0" presId="urn:microsoft.com/office/officeart/2005/8/layout/StepDownProcess"/>
    <dgm:cxn modelId="{24EFCB6E-E428-4D60-B888-1F70A218F6EB}" type="presParOf" srcId="{AB9B1844-FAD6-4677-A77B-AC5E8D1D6BC6}" destId="{5BB1A368-CDA1-4162-92F2-9CA6750B2DD9}" srcOrd="2" destOrd="0" presId="urn:microsoft.com/office/officeart/2005/8/layout/StepDownProcess"/>
    <dgm:cxn modelId="{7F8B999B-EA66-4169-A0A3-E80CE859D351}" type="presParOf" srcId="{5DC2A044-5EA4-4F19-A8FA-E951C720F759}" destId="{02FB269B-2741-459D-9D47-AEE9C0053A47}" srcOrd="1" destOrd="0" presId="urn:microsoft.com/office/officeart/2005/8/layout/StepDownProcess"/>
    <dgm:cxn modelId="{5C757999-7A53-493F-9F91-18C5049D91D9}" type="presParOf" srcId="{5DC2A044-5EA4-4F19-A8FA-E951C720F759}" destId="{16871F80-2308-4F1E-BBCA-46D8840E56DE}" srcOrd="2" destOrd="0" presId="urn:microsoft.com/office/officeart/2005/8/layout/StepDownProcess"/>
    <dgm:cxn modelId="{05C2DB97-0E73-4B63-B036-9B418639DCA4}" type="presParOf" srcId="{16871F80-2308-4F1E-BBCA-46D8840E56DE}" destId="{2FC6FDC8-D6E6-494D-BDE2-EE769C93488E}" srcOrd="0" destOrd="0" presId="urn:microsoft.com/office/officeart/2005/8/layout/StepDownProcess"/>
    <dgm:cxn modelId="{AF0B5E03-9D00-483E-B782-94318D29ED4D}" type="presParOf" srcId="{16871F80-2308-4F1E-BBCA-46D8840E56DE}" destId="{B571C97B-43DB-40F3-9C95-F1567F1EE8CD}" srcOrd="1" destOrd="0" presId="urn:microsoft.com/office/officeart/2005/8/layout/StepDownProcess"/>
    <dgm:cxn modelId="{96216FCD-E8D8-4248-9755-6FADAD204095}" type="presParOf" srcId="{16871F80-2308-4F1E-BBCA-46D8840E56DE}" destId="{D6FF8B16-9055-471D-A235-1DE7B9DFBEB1}" srcOrd="2" destOrd="0" presId="urn:microsoft.com/office/officeart/2005/8/layout/StepDownProcess"/>
    <dgm:cxn modelId="{6E8F7570-2B31-4637-9F42-466E5AF79D7C}" type="presParOf" srcId="{5DC2A044-5EA4-4F19-A8FA-E951C720F759}" destId="{8BF64DC3-EEDF-4108-ACB4-CD61AE37674A}" srcOrd="3" destOrd="0" presId="urn:microsoft.com/office/officeart/2005/8/layout/StepDownProcess"/>
    <dgm:cxn modelId="{73ADB8A6-1876-4CF7-ABE9-65899198E5E2}" type="presParOf" srcId="{5DC2A044-5EA4-4F19-A8FA-E951C720F759}" destId="{104EEC08-7077-49B3-8208-E6EA4D4ED3C0}" srcOrd="4" destOrd="0" presId="urn:microsoft.com/office/officeart/2005/8/layout/StepDownProcess"/>
    <dgm:cxn modelId="{7368C9E0-3C75-4BEB-A16B-FB2ABB293514}" type="presParOf" srcId="{104EEC08-7077-49B3-8208-E6EA4D4ED3C0}" destId="{A3701C44-2352-43BE-96D6-F87D93A617F2}" srcOrd="0" destOrd="0" presId="urn:microsoft.com/office/officeart/2005/8/layout/StepDownProcess"/>
    <dgm:cxn modelId="{B6B339AE-DC01-4E95-BEFD-34D10E61A5FC}" type="presParOf" srcId="{104EEC08-7077-49B3-8208-E6EA4D4ED3C0}" destId="{BDC74A84-3B82-4BC5-A852-BCD9C2D69EB4}" srcOrd="1" destOrd="0" presId="urn:microsoft.com/office/officeart/2005/8/layout/StepDownProcess"/>
    <dgm:cxn modelId="{13DC250C-49E2-48DD-93CD-59F225FDED86}" type="presParOf" srcId="{104EEC08-7077-49B3-8208-E6EA4D4ED3C0}" destId="{ADFA4D17-26A5-41FA-9C54-89D113F4E479}" srcOrd="2" destOrd="0" presId="urn:microsoft.com/office/officeart/2005/8/layout/StepDownProcess"/>
    <dgm:cxn modelId="{440F74E8-F9D1-4DC4-B6B3-6F4E57D7C94B}" type="presParOf" srcId="{5DC2A044-5EA4-4F19-A8FA-E951C720F759}" destId="{7ECCDE77-2E7F-46AA-B899-7E95D15FC9FC}" srcOrd="5" destOrd="0" presId="urn:microsoft.com/office/officeart/2005/8/layout/StepDownProcess"/>
    <dgm:cxn modelId="{83D7067D-944E-4D80-A0DA-7CB5960A3BD8}" type="presParOf" srcId="{5DC2A044-5EA4-4F19-A8FA-E951C720F759}" destId="{F28CD239-7BF6-40CB-9204-8484B31822CE}" srcOrd="6" destOrd="0" presId="urn:microsoft.com/office/officeart/2005/8/layout/StepDownProcess"/>
    <dgm:cxn modelId="{04C9B2D1-35EB-4F0E-AC09-9B1BB019643C}" type="presParOf" srcId="{F28CD239-7BF6-40CB-9204-8484B31822CE}" destId="{B26F9C0E-99B7-4B7A-87F0-0621E9138D14}" srcOrd="0" destOrd="0" presId="urn:microsoft.com/office/officeart/2005/8/layout/StepDownProcess"/>
    <dgm:cxn modelId="{31E25A63-38BE-4B91-998F-8D3921E7D885}" type="presParOf" srcId="{F28CD239-7BF6-40CB-9204-8484B31822CE}" destId="{648C5128-E1DC-4895-9FCF-1EE002DCBA2C}" srcOrd="1" destOrd="0" presId="urn:microsoft.com/office/officeart/2005/8/layout/StepDownProcess"/>
    <dgm:cxn modelId="{694066BB-EC0D-473B-84E1-42441748AA22}" type="presParOf" srcId="{F28CD239-7BF6-40CB-9204-8484B31822CE}" destId="{80032D4B-2995-4A58-AD49-94446A70E0F0}" srcOrd="2" destOrd="0" presId="urn:microsoft.com/office/officeart/2005/8/layout/StepDownProcess"/>
    <dgm:cxn modelId="{70024859-EF8A-44FB-8D04-189384C27AAD}" type="presParOf" srcId="{5DC2A044-5EA4-4F19-A8FA-E951C720F759}" destId="{F9D6148B-F469-4039-92CE-37FDDF722A3B}" srcOrd="7" destOrd="0" presId="urn:microsoft.com/office/officeart/2005/8/layout/StepDownProcess"/>
    <dgm:cxn modelId="{588E716F-B79E-447B-97A6-B2D75733174F}" type="presParOf" srcId="{5DC2A044-5EA4-4F19-A8FA-E951C720F759}" destId="{F527050B-8659-4C84-926D-186B2C62B01B}" srcOrd="8" destOrd="0" presId="urn:microsoft.com/office/officeart/2005/8/layout/StepDownProcess"/>
    <dgm:cxn modelId="{47C4D904-4734-40BF-B462-1B79A1A354D5}" type="presParOf" srcId="{F527050B-8659-4C84-926D-186B2C62B01B}" destId="{781640A7-4CD2-459C-9F59-B14DCB3191A9}" srcOrd="0" destOrd="0" presId="urn:microsoft.com/office/officeart/2005/8/layout/StepDownProcess"/>
    <dgm:cxn modelId="{353373D4-58D8-49BA-A8AD-E6356D693E7F}" type="presParOf" srcId="{F527050B-8659-4C84-926D-186B2C62B01B}" destId="{5D04E415-EBE0-409C-BB0D-D96E49498ADF}" srcOrd="1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DC16441-B4DA-4DD9-BBD6-C7EC816D4D5B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EF77F0BE-64DD-4288-A1D3-0867903625C3}">
      <dgm:prSet phldrT="[Texto]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es-ES"/>
            <a:t>ESCRITURA 2.c</a:t>
          </a:r>
        </a:p>
      </dgm:t>
    </dgm:pt>
    <dgm:pt modelId="{9286A323-9E56-494C-9BD2-0A83A153387F}" type="parTrans" cxnId="{5A401FB5-4D25-4CE7-B56F-9C1AAE98779D}">
      <dgm:prSet/>
      <dgm:spPr/>
      <dgm:t>
        <a:bodyPr/>
        <a:lstStyle/>
        <a:p>
          <a:endParaRPr lang="es-ES"/>
        </a:p>
      </dgm:t>
    </dgm:pt>
    <dgm:pt modelId="{E722F878-5B88-43BD-9225-7C044EC098AE}" type="sibTrans" cxnId="{5A401FB5-4D25-4CE7-B56F-9C1AAE98779D}">
      <dgm:prSet/>
      <dgm:spPr/>
      <dgm:t>
        <a:bodyPr/>
        <a:lstStyle/>
        <a:p>
          <a:endParaRPr lang="es-ES"/>
        </a:p>
      </dgm:t>
    </dgm:pt>
    <dgm:pt modelId="{5C3E6A41-764C-4980-BD54-5A4F11657E89}">
      <dgm:prSet phldrT="[Texto]"/>
      <dgm:spPr/>
      <dgm:t>
        <a:bodyPr/>
        <a:lstStyle/>
        <a:p>
          <a:r>
            <a:rPr lang="es-ES"/>
            <a:t>PREPROCESADO</a:t>
          </a:r>
        </a:p>
      </dgm:t>
    </dgm:pt>
    <dgm:pt modelId="{4C6CC546-1B0E-4ACC-B78D-AC0A100EAB8C}" type="parTrans" cxnId="{331C1812-D8DA-42C9-AAAD-0443EACDFE68}">
      <dgm:prSet/>
      <dgm:spPr/>
      <dgm:t>
        <a:bodyPr/>
        <a:lstStyle/>
        <a:p>
          <a:endParaRPr lang="es-ES"/>
        </a:p>
      </dgm:t>
    </dgm:pt>
    <dgm:pt modelId="{81FFFF08-A566-41FC-91AF-8D8EC788D341}" type="sibTrans" cxnId="{331C1812-D8DA-42C9-AAAD-0443EACDFE68}">
      <dgm:prSet/>
      <dgm:spPr/>
      <dgm:t>
        <a:bodyPr/>
        <a:lstStyle/>
        <a:p>
          <a:endParaRPr lang="es-ES"/>
        </a:p>
      </dgm:t>
    </dgm:pt>
    <dgm:pt modelId="{9DCD32BF-F939-4EFA-915C-8EBD0E95417D}">
      <dgm:prSet phldrT="[Texto]"/>
      <dgm:spPr>
        <a:solidFill>
          <a:schemeClr val="accent3"/>
        </a:solidFill>
      </dgm:spPr>
      <dgm:t>
        <a:bodyPr/>
        <a:lstStyle/>
        <a:p>
          <a:r>
            <a:rPr lang="es-ES"/>
            <a:t>COMPILACIÓN</a:t>
          </a:r>
        </a:p>
      </dgm:t>
    </dgm:pt>
    <dgm:pt modelId="{F8F232E7-D187-45AC-B3D7-F20BD82A775F}" type="parTrans" cxnId="{1B37B025-3F9D-49A5-8605-5CEC9CE2A22C}">
      <dgm:prSet/>
      <dgm:spPr/>
      <dgm:t>
        <a:bodyPr/>
        <a:lstStyle/>
        <a:p>
          <a:endParaRPr lang="es-ES"/>
        </a:p>
      </dgm:t>
    </dgm:pt>
    <dgm:pt modelId="{CEACDE7C-C5CF-459F-A8A5-6D58AD45528A}" type="sibTrans" cxnId="{1B37B025-3F9D-49A5-8605-5CEC9CE2A22C}">
      <dgm:prSet/>
      <dgm:spPr/>
      <dgm:t>
        <a:bodyPr/>
        <a:lstStyle/>
        <a:p>
          <a:endParaRPr lang="es-ES"/>
        </a:p>
      </dgm:t>
    </dgm:pt>
    <dgm:pt modelId="{74B24C91-FFE0-4BB2-A710-A4EDE2E42BF8}">
      <dgm:prSet phldrT="[Texto]"/>
      <dgm:spPr>
        <a:solidFill>
          <a:schemeClr val="accent4"/>
        </a:solidFill>
      </dgm:spPr>
      <dgm:t>
        <a:bodyPr/>
        <a:lstStyle/>
        <a:p>
          <a:r>
            <a:rPr lang="es-ES"/>
            <a:t>ENSAMBLADO</a:t>
          </a:r>
        </a:p>
      </dgm:t>
    </dgm:pt>
    <dgm:pt modelId="{7B58E612-1B44-469A-A527-ABE1F53DC411}" type="parTrans" cxnId="{24ECD2F5-E952-45EA-BC96-057CD5AACE93}">
      <dgm:prSet/>
      <dgm:spPr/>
      <dgm:t>
        <a:bodyPr/>
        <a:lstStyle/>
        <a:p>
          <a:endParaRPr lang="es-ES"/>
        </a:p>
      </dgm:t>
    </dgm:pt>
    <dgm:pt modelId="{C0C1DE8A-99F0-41A8-9E83-9958E2711666}" type="sibTrans" cxnId="{24ECD2F5-E952-45EA-BC96-057CD5AACE93}">
      <dgm:prSet/>
      <dgm:spPr/>
      <dgm:t>
        <a:bodyPr/>
        <a:lstStyle/>
        <a:p>
          <a:endParaRPr lang="es-ES"/>
        </a:p>
      </dgm:t>
    </dgm:pt>
    <dgm:pt modelId="{5DC2A044-5EA4-4F19-A8FA-E951C720F759}" type="pres">
      <dgm:prSet presAssocID="{CDC16441-B4DA-4DD9-BBD6-C7EC816D4D5B}" presName="rootnode" presStyleCnt="0">
        <dgm:presLayoutVars>
          <dgm:chMax/>
          <dgm:chPref/>
          <dgm:dir/>
          <dgm:animLvl val="lvl"/>
        </dgm:presLayoutVars>
      </dgm:prSet>
      <dgm:spPr/>
    </dgm:pt>
    <dgm:pt modelId="{AB9B1844-FAD6-4677-A77B-AC5E8D1D6BC6}" type="pres">
      <dgm:prSet presAssocID="{EF77F0BE-64DD-4288-A1D3-0867903625C3}" presName="composite" presStyleCnt="0"/>
      <dgm:spPr/>
    </dgm:pt>
    <dgm:pt modelId="{8EC58477-D035-4252-AE86-9F4414DB857F}" type="pres">
      <dgm:prSet presAssocID="{EF77F0BE-64DD-4288-A1D3-0867903625C3}" presName="bentUpArrow1" presStyleLbl="alignImgPlace1" presStyleIdx="0" presStyleCnt="3"/>
      <dgm:spPr/>
    </dgm:pt>
    <dgm:pt modelId="{77A1604C-3F89-4CFD-9B78-55931641BB33}" type="pres">
      <dgm:prSet presAssocID="{EF77F0BE-64DD-4288-A1D3-0867903625C3}" presName="ParentText" presStyleLbl="node1" presStyleIdx="0" presStyleCnt="4">
        <dgm:presLayoutVars>
          <dgm:chMax val="1"/>
          <dgm:chPref val="1"/>
          <dgm:bulletEnabled val="1"/>
        </dgm:presLayoutVars>
      </dgm:prSet>
      <dgm:spPr/>
    </dgm:pt>
    <dgm:pt modelId="{5BB1A368-CDA1-4162-92F2-9CA6750B2DD9}" type="pres">
      <dgm:prSet presAssocID="{EF77F0BE-64DD-4288-A1D3-0867903625C3}" presName="ChildText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02FB269B-2741-459D-9D47-AEE9C0053A47}" type="pres">
      <dgm:prSet presAssocID="{E722F878-5B88-43BD-9225-7C044EC098AE}" presName="sibTrans" presStyleCnt="0"/>
      <dgm:spPr/>
    </dgm:pt>
    <dgm:pt modelId="{16871F80-2308-4F1E-BBCA-46D8840E56DE}" type="pres">
      <dgm:prSet presAssocID="{5C3E6A41-764C-4980-BD54-5A4F11657E89}" presName="composite" presStyleCnt="0"/>
      <dgm:spPr/>
    </dgm:pt>
    <dgm:pt modelId="{2FC6FDC8-D6E6-494D-BDE2-EE769C93488E}" type="pres">
      <dgm:prSet presAssocID="{5C3E6A41-764C-4980-BD54-5A4F11657E89}" presName="bentUpArrow1" presStyleLbl="alignImgPlace1" presStyleIdx="1" presStyleCnt="3"/>
      <dgm:spPr/>
    </dgm:pt>
    <dgm:pt modelId="{B571C97B-43DB-40F3-9C95-F1567F1EE8CD}" type="pres">
      <dgm:prSet presAssocID="{5C3E6A41-764C-4980-BD54-5A4F11657E89}" presName="ParentText" presStyleLbl="node1" presStyleIdx="1" presStyleCnt="4">
        <dgm:presLayoutVars>
          <dgm:chMax val="1"/>
          <dgm:chPref val="1"/>
          <dgm:bulletEnabled val="1"/>
        </dgm:presLayoutVars>
      </dgm:prSet>
      <dgm:spPr/>
    </dgm:pt>
    <dgm:pt modelId="{D6FF8B16-9055-471D-A235-1DE7B9DFBEB1}" type="pres">
      <dgm:prSet presAssocID="{5C3E6A41-764C-4980-BD54-5A4F11657E89}" presName="ChildText" presStyleLbl="revTx" presStyleIdx="1" presStyleCnt="3" custScaleX="300452" custLinFactX="15403" custLinFactNeighborX="100000" custLinFactNeighborY="-3575">
        <dgm:presLayoutVars>
          <dgm:chMax val="0"/>
          <dgm:chPref val="0"/>
          <dgm:bulletEnabled val="1"/>
        </dgm:presLayoutVars>
      </dgm:prSet>
      <dgm:spPr/>
    </dgm:pt>
    <dgm:pt modelId="{8BF64DC3-EEDF-4108-ACB4-CD61AE37674A}" type="pres">
      <dgm:prSet presAssocID="{81FFFF08-A566-41FC-91AF-8D8EC788D341}" presName="sibTrans" presStyleCnt="0"/>
      <dgm:spPr/>
    </dgm:pt>
    <dgm:pt modelId="{104EEC08-7077-49B3-8208-E6EA4D4ED3C0}" type="pres">
      <dgm:prSet presAssocID="{9DCD32BF-F939-4EFA-915C-8EBD0E95417D}" presName="composite" presStyleCnt="0"/>
      <dgm:spPr/>
    </dgm:pt>
    <dgm:pt modelId="{A3701C44-2352-43BE-96D6-F87D93A617F2}" type="pres">
      <dgm:prSet presAssocID="{9DCD32BF-F939-4EFA-915C-8EBD0E95417D}" presName="bentUpArrow1" presStyleLbl="alignImgPlace1" presStyleIdx="2" presStyleCnt="3" custScaleX="129093" custScaleY="93448" custLinFactNeighborX="25380" custLinFactNeighborY="-8025"/>
      <dgm:spPr/>
    </dgm:pt>
    <dgm:pt modelId="{BDC74A84-3B82-4BC5-A852-BCD9C2D69EB4}" type="pres">
      <dgm:prSet presAssocID="{9DCD32BF-F939-4EFA-915C-8EBD0E95417D}" presName="ParentText" presStyleLbl="node1" presStyleIdx="2" presStyleCnt="4">
        <dgm:presLayoutVars>
          <dgm:chMax val="1"/>
          <dgm:chPref val="1"/>
          <dgm:bulletEnabled val="1"/>
        </dgm:presLayoutVars>
      </dgm:prSet>
      <dgm:spPr/>
    </dgm:pt>
    <dgm:pt modelId="{ADFA4D17-26A5-41FA-9C54-89D113F4E479}" type="pres">
      <dgm:prSet presAssocID="{9DCD32BF-F939-4EFA-915C-8EBD0E95417D}" presName="ChildText" presStyleLbl="revTx" presStyleIdx="2" presStyleCnt="3" custScaleX="336634" custLinFactX="26683" custLinFactNeighborX="100000" custLinFactNeighborY="-8924">
        <dgm:presLayoutVars>
          <dgm:chMax val="0"/>
          <dgm:chPref val="0"/>
          <dgm:bulletEnabled val="1"/>
        </dgm:presLayoutVars>
      </dgm:prSet>
      <dgm:spPr/>
    </dgm:pt>
    <dgm:pt modelId="{7ECCDE77-2E7F-46AA-B899-7E95D15FC9FC}" type="pres">
      <dgm:prSet presAssocID="{CEACDE7C-C5CF-459F-A8A5-6D58AD45528A}" presName="sibTrans" presStyleCnt="0"/>
      <dgm:spPr/>
    </dgm:pt>
    <dgm:pt modelId="{F28CD239-7BF6-40CB-9204-8484B31822CE}" type="pres">
      <dgm:prSet presAssocID="{74B24C91-FFE0-4BB2-A710-A4EDE2E42BF8}" presName="composite" presStyleCnt="0"/>
      <dgm:spPr/>
    </dgm:pt>
    <dgm:pt modelId="{648C5128-E1DC-4895-9FCF-1EE002DCBA2C}" type="pres">
      <dgm:prSet presAssocID="{74B24C91-FFE0-4BB2-A710-A4EDE2E42BF8}" presName="ParentText" presStyleLbl="node1" presStyleIdx="3" presStyleCnt="4" custLinFactNeighborX="20903" custLinFactNeighborY="-2594">
        <dgm:presLayoutVars>
          <dgm:chMax val="1"/>
          <dgm:chPref val="1"/>
          <dgm:bulletEnabled val="1"/>
        </dgm:presLayoutVars>
      </dgm:prSet>
      <dgm:spPr/>
    </dgm:pt>
  </dgm:ptLst>
  <dgm:cxnLst>
    <dgm:cxn modelId="{1C7B6D03-5231-48CE-B592-6BEA6850F47D}" type="presOf" srcId="{9DCD32BF-F939-4EFA-915C-8EBD0E95417D}" destId="{BDC74A84-3B82-4BC5-A852-BCD9C2D69EB4}" srcOrd="0" destOrd="0" presId="urn:microsoft.com/office/officeart/2005/8/layout/StepDownProcess"/>
    <dgm:cxn modelId="{331C1812-D8DA-42C9-AAAD-0443EACDFE68}" srcId="{CDC16441-B4DA-4DD9-BBD6-C7EC816D4D5B}" destId="{5C3E6A41-764C-4980-BD54-5A4F11657E89}" srcOrd="1" destOrd="0" parTransId="{4C6CC546-1B0E-4ACC-B78D-AC0A100EAB8C}" sibTransId="{81FFFF08-A566-41FC-91AF-8D8EC788D341}"/>
    <dgm:cxn modelId="{1B37B025-3F9D-49A5-8605-5CEC9CE2A22C}" srcId="{CDC16441-B4DA-4DD9-BBD6-C7EC816D4D5B}" destId="{9DCD32BF-F939-4EFA-915C-8EBD0E95417D}" srcOrd="2" destOrd="0" parTransId="{F8F232E7-D187-45AC-B3D7-F20BD82A775F}" sibTransId="{CEACDE7C-C5CF-459F-A8A5-6D58AD45528A}"/>
    <dgm:cxn modelId="{32A21935-F1CE-4119-AB1A-16C04B87D18A}" type="presOf" srcId="{EF77F0BE-64DD-4288-A1D3-0867903625C3}" destId="{77A1604C-3F89-4CFD-9B78-55931641BB33}" srcOrd="0" destOrd="0" presId="urn:microsoft.com/office/officeart/2005/8/layout/StepDownProcess"/>
    <dgm:cxn modelId="{624A4845-D03A-445D-9589-2840D6A0ABF9}" type="presOf" srcId="{CDC16441-B4DA-4DD9-BBD6-C7EC816D4D5B}" destId="{5DC2A044-5EA4-4F19-A8FA-E951C720F759}" srcOrd="0" destOrd="0" presId="urn:microsoft.com/office/officeart/2005/8/layout/StepDownProcess"/>
    <dgm:cxn modelId="{41543DA0-A62F-40BC-98A2-4E823D20CC99}" type="presOf" srcId="{5C3E6A41-764C-4980-BD54-5A4F11657E89}" destId="{B571C97B-43DB-40F3-9C95-F1567F1EE8CD}" srcOrd="0" destOrd="0" presId="urn:microsoft.com/office/officeart/2005/8/layout/StepDownProcess"/>
    <dgm:cxn modelId="{5A401FB5-4D25-4CE7-B56F-9C1AAE98779D}" srcId="{CDC16441-B4DA-4DD9-BBD6-C7EC816D4D5B}" destId="{EF77F0BE-64DD-4288-A1D3-0867903625C3}" srcOrd="0" destOrd="0" parTransId="{9286A323-9E56-494C-9BD2-0A83A153387F}" sibTransId="{E722F878-5B88-43BD-9225-7C044EC098AE}"/>
    <dgm:cxn modelId="{24ECD2F5-E952-45EA-BC96-057CD5AACE93}" srcId="{CDC16441-B4DA-4DD9-BBD6-C7EC816D4D5B}" destId="{74B24C91-FFE0-4BB2-A710-A4EDE2E42BF8}" srcOrd="3" destOrd="0" parTransId="{7B58E612-1B44-469A-A527-ABE1F53DC411}" sibTransId="{C0C1DE8A-99F0-41A8-9E83-9958E2711666}"/>
    <dgm:cxn modelId="{8AB00BFD-A467-498B-9E4C-18FF8FC769FF}" type="presOf" srcId="{74B24C91-FFE0-4BB2-A710-A4EDE2E42BF8}" destId="{648C5128-E1DC-4895-9FCF-1EE002DCBA2C}" srcOrd="0" destOrd="0" presId="urn:microsoft.com/office/officeart/2005/8/layout/StepDownProcess"/>
    <dgm:cxn modelId="{42617C38-783F-47F2-81A4-2D18E52201E4}" type="presParOf" srcId="{5DC2A044-5EA4-4F19-A8FA-E951C720F759}" destId="{AB9B1844-FAD6-4677-A77B-AC5E8D1D6BC6}" srcOrd="0" destOrd="0" presId="urn:microsoft.com/office/officeart/2005/8/layout/StepDownProcess"/>
    <dgm:cxn modelId="{7D8C9872-4308-460D-BA8E-6A1818EB5A2D}" type="presParOf" srcId="{AB9B1844-FAD6-4677-A77B-AC5E8D1D6BC6}" destId="{8EC58477-D035-4252-AE86-9F4414DB857F}" srcOrd="0" destOrd="0" presId="urn:microsoft.com/office/officeart/2005/8/layout/StepDownProcess"/>
    <dgm:cxn modelId="{F3E38837-A0FD-4352-AED0-0C6C75E2B15D}" type="presParOf" srcId="{AB9B1844-FAD6-4677-A77B-AC5E8D1D6BC6}" destId="{77A1604C-3F89-4CFD-9B78-55931641BB33}" srcOrd="1" destOrd="0" presId="urn:microsoft.com/office/officeart/2005/8/layout/StepDownProcess"/>
    <dgm:cxn modelId="{24EFCB6E-E428-4D60-B888-1F70A218F6EB}" type="presParOf" srcId="{AB9B1844-FAD6-4677-A77B-AC5E8D1D6BC6}" destId="{5BB1A368-CDA1-4162-92F2-9CA6750B2DD9}" srcOrd="2" destOrd="0" presId="urn:microsoft.com/office/officeart/2005/8/layout/StepDownProcess"/>
    <dgm:cxn modelId="{7F8B999B-EA66-4169-A0A3-E80CE859D351}" type="presParOf" srcId="{5DC2A044-5EA4-4F19-A8FA-E951C720F759}" destId="{02FB269B-2741-459D-9D47-AEE9C0053A47}" srcOrd="1" destOrd="0" presId="urn:microsoft.com/office/officeart/2005/8/layout/StepDownProcess"/>
    <dgm:cxn modelId="{5C757999-7A53-493F-9F91-18C5049D91D9}" type="presParOf" srcId="{5DC2A044-5EA4-4F19-A8FA-E951C720F759}" destId="{16871F80-2308-4F1E-BBCA-46D8840E56DE}" srcOrd="2" destOrd="0" presId="urn:microsoft.com/office/officeart/2005/8/layout/StepDownProcess"/>
    <dgm:cxn modelId="{05C2DB97-0E73-4B63-B036-9B418639DCA4}" type="presParOf" srcId="{16871F80-2308-4F1E-BBCA-46D8840E56DE}" destId="{2FC6FDC8-D6E6-494D-BDE2-EE769C93488E}" srcOrd="0" destOrd="0" presId="urn:microsoft.com/office/officeart/2005/8/layout/StepDownProcess"/>
    <dgm:cxn modelId="{AF0B5E03-9D00-483E-B782-94318D29ED4D}" type="presParOf" srcId="{16871F80-2308-4F1E-BBCA-46D8840E56DE}" destId="{B571C97B-43DB-40F3-9C95-F1567F1EE8CD}" srcOrd="1" destOrd="0" presId="urn:microsoft.com/office/officeart/2005/8/layout/StepDownProcess"/>
    <dgm:cxn modelId="{96216FCD-E8D8-4248-9755-6FADAD204095}" type="presParOf" srcId="{16871F80-2308-4F1E-BBCA-46D8840E56DE}" destId="{D6FF8B16-9055-471D-A235-1DE7B9DFBEB1}" srcOrd="2" destOrd="0" presId="urn:microsoft.com/office/officeart/2005/8/layout/StepDownProcess"/>
    <dgm:cxn modelId="{6E8F7570-2B31-4637-9F42-466E5AF79D7C}" type="presParOf" srcId="{5DC2A044-5EA4-4F19-A8FA-E951C720F759}" destId="{8BF64DC3-EEDF-4108-ACB4-CD61AE37674A}" srcOrd="3" destOrd="0" presId="urn:microsoft.com/office/officeart/2005/8/layout/StepDownProcess"/>
    <dgm:cxn modelId="{73ADB8A6-1876-4CF7-ABE9-65899198E5E2}" type="presParOf" srcId="{5DC2A044-5EA4-4F19-A8FA-E951C720F759}" destId="{104EEC08-7077-49B3-8208-E6EA4D4ED3C0}" srcOrd="4" destOrd="0" presId="urn:microsoft.com/office/officeart/2005/8/layout/StepDownProcess"/>
    <dgm:cxn modelId="{7368C9E0-3C75-4BEB-A16B-FB2ABB293514}" type="presParOf" srcId="{104EEC08-7077-49B3-8208-E6EA4D4ED3C0}" destId="{A3701C44-2352-43BE-96D6-F87D93A617F2}" srcOrd="0" destOrd="0" presId="urn:microsoft.com/office/officeart/2005/8/layout/StepDownProcess"/>
    <dgm:cxn modelId="{B6B339AE-DC01-4E95-BEFD-34D10E61A5FC}" type="presParOf" srcId="{104EEC08-7077-49B3-8208-E6EA4D4ED3C0}" destId="{BDC74A84-3B82-4BC5-A852-BCD9C2D69EB4}" srcOrd="1" destOrd="0" presId="urn:microsoft.com/office/officeart/2005/8/layout/StepDownProcess"/>
    <dgm:cxn modelId="{13DC250C-49E2-48DD-93CD-59F225FDED86}" type="presParOf" srcId="{104EEC08-7077-49B3-8208-E6EA4D4ED3C0}" destId="{ADFA4D17-26A5-41FA-9C54-89D113F4E479}" srcOrd="2" destOrd="0" presId="urn:microsoft.com/office/officeart/2005/8/layout/StepDownProcess"/>
    <dgm:cxn modelId="{440F74E8-F9D1-4DC4-B6B3-6F4E57D7C94B}" type="presParOf" srcId="{5DC2A044-5EA4-4F19-A8FA-E951C720F759}" destId="{7ECCDE77-2E7F-46AA-B899-7E95D15FC9FC}" srcOrd="5" destOrd="0" presId="urn:microsoft.com/office/officeart/2005/8/layout/StepDownProcess"/>
    <dgm:cxn modelId="{83D7067D-944E-4D80-A0DA-7CB5960A3BD8}" type="presParOf" srcId="{5DC2A044-5EA4-4F19-A8FA-E951C720F759}" destId="{F28CD239-7BF6-40CB-9204-8484B31822CE}" srcOrd="6" destOrd="0" presId="urn:microsoft.com/office/officeart/2005/8/layout/StepDownProcess"/>
    <dgm:cxn modelId="{31E25A63-38BE-4B91-998F-8D3921E7D885}" type="presParOf" srcId="{F28CD239-7BF6-40CB-9204-8484B31822CE}" destId="{648C5128-E1DC-4895-9FCF-1EE002DCBA2C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C58477-D035-4252-AE86-9F4414DB857F}">
      <dsp:nvSpPr>
        <dsp:cNvPr id="0" name=""/>
        <dsp:cNvSpPr/>
      </dsp:nvSpPr>
      <dsp:spPr>
        <a:xfrm rot="5400000">
          <a:off x="291817" y="935155"/>
          <a:ext cx="813851" cy="926541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7A1604C-3F89-4CFD-9B78-55931641BB33}">
      <dsp:nvSpPr>
        <dsp:cNvPr id="0" name=""/>
        <dsp:cNvSpPr/>
      </dsp:nvSpPr>
      <dsp:spPr>
        <a:xfrm>
          <a:off x="76196" y="32984"/>
          <a:ext cx="1370047" cy="958988"/>
        </a:xfrm>
        <a:prstGeom prst="roundRect">
          <a:avLst>
            <a:gd name="adj" fmla="val 16670"/>
          </a:avLst>
        </a:prstGeom>
        <a:solidFill>
          <a:schemeClr val="tx2">
            <a:lumMod val="40000"/>
            <a:lumOff val="6000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300" kern="1200"/>
            <a:t>ESCRITURA 1.c</a:t>
          </a:r>
        </a:p>
      </dsp:txBody>
      <dsp:txXfrm>
        <a:off x="123018" y="79806"/>
        <a:ext cx="1276403" cy="865344"/>
      </dsp:txXfrm>
    </dsp:sp>
    <dsp:sp modelId="{5BB1A368-CDA1-4162-92F2-9CA6750B2DD9}">
      <dsp:nvSpPr>
        <dsp:cNvPr id="0" name=""/>
        <dsp:cNvSpPr/>
      </dsp:nvSpPr>
      <dsp:spPr>
        <a:xfrm>
          <a:off x="1472161" y="169905"/>
          <a:ext cx="2196536" cy="7750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000" kern="1200" dirty="0"/>
            <a:t>Archivo Fuente: C</a:t>
          </a:r>
        </a:p>
      </dsp:txBody>
      <dsp:txXfrm>
        <a:off x="1472161" y="169905"/>
        <a:ext cx="2196536" cy="775096"/>
      </dsp:txXfrm>
    </dsp:sp>
    <dsp:sp modelId="{2FC6FDC8-D6E6-494D-BDE2-EE769C93488E}">
      <dsp:nvSpPr>
        <dsp:cNvPr id="0" name=""/>
        <dsp:cNvSpPr/>
      </dsp:nvSpPr>
      <dsp:spPr>
        <a:xfrm rot="5400000">
          <a:off x="1715755" y="2012416"/>
          <a:ext cx="813851" cy="926541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571C97B-43DB-40F3-9C95-F1567F1EE8CD}">
      <dsp:nvSpPr>
        <dsp:cNvPr id="0" name=""/>
        <dsp:cNvSpPr/>
      </dsp:nvSpPr>
      <dsp:spPr>
        <a:xfrm>
          <a:off x="1500134" y="1110245"/>
          <a:ext cx="1370047" cy="958988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300" kern="1200"/>
            <a:t>PREPROCESADO</a:t>
          </a:r>
        </a:p>
      </dsp:txBody>
      <dsp:txXfrm>
        <a:off x="1546956" y="1157067"/>
        <a:ext cx="1276403" cy="865344"/>
      </dsp:txXfrm>
    </dsp:sp>
    <dsp:sp modelId="{D6FF8B16-9055-471D-A235-1DE7B9DFBEB1}">
      <dsp:nvSpPr>
        <dsp:cNvPr id="0" name=""/>
        <dsp:cNvSpPr/>
      </dsp:nvSpPr>
      <dsp:spPr>
        <a:xfrm>
          <a:off x="3021411" y="1173996"/>
          <a:ext cx="2993829" cy="7750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000" kern="1200" dirty="0"/>
            <a:t>Archivo expandido o preprocesado: sin comentarios, </a:t>
          </a:r>
          <a:r>
            <a:rPr lang="es-ES" sz="1000" b="1" kern="1200" dirty="0"/>
            <a:t>cabeceras</a:t>
          </a:r>
          <a:r>
            <a:rPr lang="es-ES" sz="1000" kern="1200" dirty="0"/>
            <a:t> de librerías añadidas</a:t>
          </a:r>
        </a:p>
      </dsp:txBody>
      <dsp:txXfrm>
        <a:off x="3021411" y="1173996"/>
        <a:ext cx="2993829" cy="775096"/>
      </dsp:txXfrm>
    </dsp:sp>
    <dsp:sp modelId="{A3701C44-2352-43BE-96D6-F87D93A617F2}">
      <dsp:nvSpPr>
        <dsp:cNvPr id="0" name=""/>
        <dsp:cNvSpPr/>
      </dsp:nvSpPr>
      <dsp:spPr>
        <a:xfrm rot="5400000">
          <a:off x="3139692" y="3089676"/>
          <a:ext cx="813851" cy="926541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DC74A84-3B82-4BC5-A852-BCD9C2D69EB4}">
      <dsp:nvSpPr>
        <dsp:cNvPr id="0" name=""/>
        <dsp:cNvSpPr/>
      </dsp:nvSpPr>
      <dsp:spPr>
        <a:xfrm>
          <a:off x="2924071" y="2187505"/>
          <a:ext cx="1370047" cy="958988"/>
        </a:xfrm>
        <a:prstGeom prst="roundRect">
          <a:avLst>
            <a:gd name="adj" fmla="val 16670"/>
          </a:avLst>
        </a:prstGeom>
        <a:solidFill>
          <a:schemeClr val="accent3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300" kern="1200"/>
            <a:t>COMPILACIÓN</a:t>
          </a:r>
        </a:p>
      </dsp:txBody>
      <dsp:txXfrm>
        <a:off x="2970893" y="2234327"/>
        <a:ext cx="1276403" cy="865344"/>
      </dsp:txXfrm>
    </dsp:sp>
    <dsp:sp modelId="{ADFA4D17-26A5-41FA-9C54-89D113F4E479}">
      <dsp:nvSpPr>
        <dsp:cNvPr id="0" name=""/>
        <dsp:cNvSpPr/>
      </dsp:nvSpPr>
      <dsp:spPr>
        <a:xfrm>
          <a:off x="4377481" y="2209797"/>
          <a:ext cx="3354361" cy="7750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000" kern="1200" dirty="0"/>
            <a:t>Archivo en Ensamblador - OBJETO</a:t>
          </a:r>
        </a:p>
      </dsp:txBody>
      <dsp:txXfrm>
        <a:off x="4377481" y="2209797"/>
        <a:ext cx="3354361" cy="775096"/>
      </dsp:txXfrm>
    </dsp:sp>
    <dsp:sp modelId="{B26F9C0E-99B7-4B7A-87F0-0621E9138D14}">
      <dsp:nvSpPr>
        <dsp:cNvPr id="0" name=""/>
        <dsp:cNvSpPr/>
      </dsp:nvSpPr>
      <dsp:spPr>
        <a:xfrm rot="5400000">
          <a:off x="4563630" y="4166937"/>
          <a:ext cx="813851" cy="926541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48C5128-E1DC-4895-9FCF-1EE002DCBA2C}">
      <dsp:nvSpPr>
        <dsp:cNvPr id="0" name=""/>
        <dsp:cNvSpPr/>
      </dsp:nvSpPr>
      <dsp:spPr>
        <a:xfrm>
          <a:off x="4348008" y="3264766"/>
          <a:ext cx="1370047" cy="958988"/>
        </a:xfrm>
        <a:prstGeom prst="roundRect">
          <a:avLst>
            <a:gd name="adj" fmla="val 16670"/>
          </a:avLst>
        </a:prstGeom>
        <a:solidFill>
          <a:schemeClr val="accent4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300" kern="1200"/>
            <a:t>ENSAMBLADO</a:t>
          </a:r>
        </a:p>
      </dsp:txBody>
      <dsp:txXfrm>
        <a:off x="4394830" y="3311588"/>
        <a:ext cx="1276403" cy="865344"/>
      </dsp:txXfrm>
    </dsp:sp>
    <dsp:sp modelId="{80032D4B-2995-4A58-AD49-94446A70E0F0}">
      <dsp:nvSpPr>
        <dsp:cNvPr id="0" name=""/>
        <dsp:cNvSpPr/>
      </dsp:nvSpPr>
      <dsp:spPr>
        <a:xfrm>
          <a:off x="5848764" y="3350499"/>
          <a:ext cx="2052181" cy="7750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000" kern="1200" dirty="0"/>
            <a:t>Binario intermedio, Máquina</a:t>
          </a:r>
        </a:p>
      </dsp:txBody>
      <dsp:txXfrm>
        <a:off x="5848764" y="3350499"/>
        <a:ext cx="2052181" cy="775096"/>
      </dsp:txXfrm>
    </dsp:sp>
    <dsp:sp modelId="{781640A7-4CD2-459C-9F59-B14DCB3191A9}">
      <dsp:nvSpPr>
        <dsp:cNvPr id="0" name=""/>
        <dsp:cNvSpPr/>
      </dsp:nvSpPr>
      <dsp:spPr>
        <a:xfrm>
          <a:off x="5771946" y="4342026"/>
          <a:ext cx="1370047" cy="958988"/>
        </a:xfrm>
        <a:prstGeom prst="roundRect">
          <a:avLst>
            <a:gd name="adj" fmla="val 16670"/>
          </a:avLst>
        </a:prstGeom>
        <a:solidFill>
          <a:srgbClr val="C0000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300" kern="1200"/>
            <a:t>ENLAZADO</a:t>
          </a:r>
        </a:p>
      </dsp:txBody>
      <dsp:txXfrm>
        <a:off x="5818768" y="4388848"/>
        <a:ext cx="1276403" cy="865344"/>
      </dsp:txXfrm>
    </dsp:sp>
    <dsp:sp modelId="{5D04E415-EBE0-409C-BB0D-D96E49498ADF}">
      <dsp:nvSpPr>
        <dsp:cNvPr id="0" name=""/>
        <dsp:cNvSpPr/>
      </dsp:nvSpPr>
      <dsp:spPr>
        <a:xfrm>
          <a:off x="7141993" y="4433488"/>
          <a:ext cx="996441" cy="7750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100" kern="1200" dirty="0"/>
            <a:t>Ejecutable, binario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100" kern="1200" dirty="0"/>
            <a:t>Dinámico o estático</a:t>
          </a:r>
        </a:p>
      </dsp:txBody>
      <dsp:txXfrm>
        <a:off x="7141993" y="4433488"/>
        <a:ext cx="996441" cy="77509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C58477-D035-4252-AE86-9F4414DB857F}">
      <dsp:nvSpPr>
        <dsp:cNvPr id="0" name=""/>
        <dsp:cNvSpPr/>
      </dsp:nvSpPr>
      <dsp:spPr>
        <a:xfrm rot="5400000">
          <a:off x="175048" y="1021255"/>
          <a:ext cx="654694" cy="745346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7A1604C-3F89-4CFD-9B78-55931641BB33}">
      <dsp:nvSpPr>
        <dsp:cNvPr id="0" name=""/>
        <dsp:cNvSpPr/>
      </dsp:nvSpPr>
      <dsp:spPr>
        <a:xfrm>
          <a:off x="1593" y="295513"/>
          <a:ext cx="1102120" cy="771448"/>
        </a:xfrm>
        <a:prstGeom prst="roundRect">
          <a:avLst>
            <a:gd name="adj" fmla="val 16670"/>
          </a:avLst>
        </a:prstGeom>
        <a:solidFill>
          <a:schemeClr val="tx2">
            <a:lumMod val="40000"/>
            <a:lumOff val="6000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000" kern="1200"/>
            <a:t>ESCRITURA 2.c</a:t>
          </a:r>
        </a:p>
      </dsp:txBody>
      <dsp:txXfrm>
        <a:off x="39259" y="333179"/>
        <a:ext cx="1026788" cy="696116"/>
      </dsp:txXfrm>
    </dsp:sp>
    <dsp:sp modelId="{5BB1A368-CDA1-4162-92F2-9CA6750B2DD9}">
      <dsp:nvSpPr>
        <dsp:cNvPr id="0" name=""/>
        <dsp:cNvSpPr/>
      </dsp:nvSpPr>
      <dsp:spPr>
        <a:xfrm>
          <a:off x="1103714" y="369089"/>
          <a:ext cx="801577" cy="6235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FC6FDC8-D6E6-494D-BDE2-EE769C93488E}">
      <dsp:nvSpPr>
        <dsp:cNvPr id="0" name=""/>
        <dsp:cNvSpPr/>
      </dsp:nvSpPr>
      <dsp:spPr>
        <a:xfrm rot="5400000">
          <a:off x="1088822" y="1887847"/>
          <a:ext cx="654694" cy="745346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571C97B-43DB-40F3-9C95-F1567F1EE8CD}">
      <dsp:nvSpPr>
        <dsp:cNvPr id="0" name=""/>
        <dsp:cNvSpPr/>
      </dsp:nvSpPr>
      <dsp:spPr>
        <a:xfrm>
          <a:off x="915368" y="1162105"/>
          <a:ext cx="1102120" cy="771448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000" kern="1200"/>
            <a:t>PREPROCESADO</a:t>
          </a:r>
        </a:p>
      </dsp:txBody>
      <dsp:txXfrm>
        <a:off x="953034" y="1199771"/>
        <a:ext cx="1026788" cy="696116"/>
      </dsp:txXfrm>
    </dsp:sp>
    <dsp:sp modelId="{D6FF8B16-9055-471D-A235-1DE7B9DFBEB1}">
      <dsp:nvSpPr>
        <dsp:cNvPr id="0" name=""/>
        <dsp:cNvSpPr/>
      </dsp:nvSpPr>
      <dsp:spPr>
        <a:xfrm>
          <a:off x="2139144" y="1213389"/>
          <a:ext cx="2408355" cy="6235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3701C44-2352-43BE-96D6-F87D93A617F2}">
      <dsp:nvSpPr>
        <dsp:cNvPr id="0" name=""/>
        <dsp:cNvSpPr/>
      </dsp:nvSpPr>
      <dsp:spPr>
        <a:xfrm rot="5400000">
          <a:off x="2213214" y="2593477"/>
          <a:ext cx="611799" cy="962190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DC74A84-3B82-4BC5-A852-BCD9C2D69EB4}">
      <dsp:nvSpPr>
        <dsp:cNvPr id="0" name=""/>
        <dsp:cNvSpPr/>
      </dsp:nvSpPr>
      <dsp:spPr>
        <a:xfrm>
          <a:off x="1829143" y="2028696"/>
          <a:ext cx="1102120" cy="771448"/>
        </a:xfrm>
        <a:prstGeom prst="roundRect">
          <a:avLst>
            <a:gd name="adj" fmla="val 16670"/>
          </a:avLst>
        </a:prstGeom>
        <a:solidFill>
          <a:schemeClr val="accent3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000" kern="1200"/>
            <a:t>COMPILACIÓN</a:t>
          </a:r>
        </a:p>
      </dsp:txBody>
      <dsp:txXfrm>
        <a:off x="1866809" y="2066362"/>
        <a:ext cx="1026788" cy="696116"/>
      </dsp:txXfrm>
    </dsp:sp>
    <dsp:sp modelId="{ADFA4D17-26A5-41FA-9C54-89D113F4E479}">
      <dsp:nvSpPr>
        <dsp:cNvPr id="0" name=""/>
        <dsp:cNvSpPr/>
      </dsp:nvSpPr>
      <dsp:spPr>
        <a:xfrm>
          <a:off x="1984455" y="2046628"/>
          <a:ext cx="2698381" cy="6235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48C5128-E1DC-4895-9FCF-1EE002DCBA2C}">
      <dsp:nvSpPr>
        <dsp:cNvPr id="0" name=""/>
        <dsp:cNvSpPr/>
      </dsp:nvSpPr>
      <dsp:spPr>
        <a:xfrm>
          <a:off x="2973294" y="2853828"/>
          <a:ext cx="1102120" cy="771448"/>
        </a:xfrm>
        <a:prstGeom prst="roundRect">
          <a:avLst>
            <a:gd name="adj" fmla="val 16670"/>
          </a:avLst>
        </a:prstGeom>
        <a:solidFill>
          <a:schemeClr val="accent4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000" kern="1200"/>
            <a:t>ENSAMBLADO</a:t>
          </a:r>
        </a:p>
      </dsp:txBody>
      <dsp:txXfrm>
        <a:off x="3010960" y="2891494"/>
        <a:ext cx="1026788" cy="69611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C5D9D8-45B2-436E-B320-4A67AE687407}" type="datetimeFigureOut">
              <a:rPr lang="es-ES" smtClean="0"/>
              <a:t>03/10/2025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1CD116-943A-4A04-B42D-98BC124B8C3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565131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miguitel.github.io/ED/01/ED0103_enlazadoVSprepro.html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¿Preguntar: qué es SI? Sistema… Sistema informático… Ordenador…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1CD116-943A-4A04-B42D-98BC124B8C38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872641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1CD116-943A-4A04-B42D-98BC124B8C38}" type="slidenum">
              <a:rPr lang="es-ES" smtClean="0"/>
              <a:t>25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779720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En el enlace final se aclara la diferencia entre la gestión de las librerías que se realiza en el preprocesado y en el enlazado.</a:t>
            </a:r>
          </a:p>
          <a:p>
            <a:r>
              <a:rPr lang="es-ES" dirty="0">
                <a:hlinkClick r:id="rId3"/>
              </a:rPr>
              <a:t>https://miguitel.github.io/ED/01/ED0103_enlazadoVSprepro.html</a:t>
            </a:r>
            <a:r>
              <a:rPr lang="es-ES" dirty="0"/>
              <a:t> (REPARAR) https://miguitel.github.io/ED/01PRO/web/ED0103_enlazadoVSprepro.html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1CD116-943A-4A04-B42D-98BC124B8C38}" type="slidenum">
              <a:rPr lang="es-ES" smtClean="0"/>
              <a:t>26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081743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P Tiempo para reflexionar y comentar oralmente, luego tienen que reflejar la conclusión en el portfolio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1CD116-943A-4A04-B42D-98BC124B8C38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936135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programa informático</a:t>
            </a:r>
          </a:p>
          <a:p>
            <a:r>
              <a:rPr lang="es-E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Conjunto de instrucciones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Un programa informático se describe como un conjunto de instrucciones que indican a la computadora cómo realizar un proceso. Estas instrucciones son similares a los pasos de una receta.</a:t>
            </a:r>
          </a:p>
          <a:p>
            <a:r>
              <a:rPr lang="es-E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Programas cercanos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como programar un horno, un aire acondicionado o sistemas de domótica.</a:t>
            </a:r>
          </a:p>
          <a:p>
            <a:r>
              <a:rPr lang="es-E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Uso de un lenguaje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para comunicar a las personas con las máquinas, se utiliza un lenguaje. Este lenguaje permite que las máquinas, que pueden tener hardware diferente, comprendan las órdenes que se les dan.</a:t>
            </a:r>
          </a:p>
          <a:p>
            <a:r>
              <a:rPr lang="es-E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Conocimiento del hardware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Se destaca la importancia de conocer el hardware en mayor o menor medida para poder programar de manera efectiva.</a:t>
            </a:r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1CD116-943A-4A04-B42D-98BC124B8C38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958863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Aplicaciones estándar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</a:p>
          <a:p>
            <a:pPr lvl="1"/>
            <a:r>
              <a:rPr lang="es-E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Genéricas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Diseñadas para varios clientes y múltiples propósitos.</a:t>
            </a:r>
          </a:p>
          <a:p>
            <a:pPr lvl="1"/>
            <a:r>
              <a:rPr lang="es-E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Configurables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Pueden adaptarse a diferentes necesidades.</a:t>
            </a:r>
          </a:p>
          <a:p>
            <a:pPr lvl="1"/>
            <a:r>
              <a:rPr lang="es-E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Menos errores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Debido a que son ampliamente utilizadas y probadas.</a:t>
            </a:r>
          </a:p>
          <a:p>
            <a:pPr lvl="1"/>
            <a:r>
              <a:rPr lang="es-E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Tiempo de entrega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Más corto en comparación con las aplicaciones a medida.</a:t>
            </a:r>
          </a:p>
          <a:p>
            <a:pPr lvl="1"/>
            <a:r>
              <a:rPr lang="es-E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Costo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Menor por usuario, aunque el costo total de desarrollo puede ser mayor.</a:t>
            </a:r>
          </a:p>
          <a:p>
            <a:pPr lvl="1"/>
            <a:r>
              <a:rPr lang="es-E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Partes no utilizadas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Puede haber funcionalidades que no se usen.</a:t>
            </a:r>
          </a:p>
          <a:p>
            <a:r>
              <a:rPr lang="es-E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Aplicaciones a medida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</a:p>
          <a:p>
            <a:pPr lvl="1"/>
            <a:r>
              <a:rPr lang="es-E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 cliente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Desarrolladas específicamente para un cliente.</a:t>
            </a:r>
          </a:p>
          <a:p>
            <a:pPr lvl="1"/>
            <a:r>
              <a:rPr lang="es-E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Especificaciones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Adaptadas a las necesidades y actividades del cliente.</a:t>
            </a:r>
          </a:p>
          <a:p>
            <a:pPr lvl="1"/>
            <a:r>
              <a:rPr lang="es-E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Más errores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Debido a que son menos probadas.</a:t>
            </a:r>
          </a:p>
          <a:p>
            <a:pPr lvl="1"/>
            <a:r>
              <a:rPr lang="es-E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Tiempo de desarrollo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Mayor en comparación con las aplicaciones estándar.</a:t>
            </a:r>
          </a:p>
          <a:p>
            <a:pPr lvl="1"/>
            <a:r>
              <a:rPr lang="es-E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Costo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Mayor por usuario, aunque el costo total puede ser menor.</a:t>
            </a:r>
          </a:p>
          <a:p>
            <a:r>
              <a:rPr lang="es-E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Distintos tipos de aplicaciones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</a:p>
          <a:p>
            <a:pPr lvl="1"/>
            <a:r>
              <a:rPr lang="es-E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Sistemas Operativos (SO)</a:t>
            </a:r>
            <a:endParaRPr lang="es-E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s-E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Ofimática</a:t>
            </a:r>
            <a:endParaRPr lang="es-E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s-E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Sistemas de Gestión de Bases de Datos (SGBD)</a:t>
            </a:r>
            <a:endParaRPr lang="es-E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s-E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Diseño</a:t>
            </a:r>
            <a:endParaRPr lang="es-E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s-E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Comunicación</a:t>
            </a:r>
            <a:endParaRPr lang="es-E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s-E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Videojuegos</a:t>
            </a:r>
            <a:endParaRPr lang="es-E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1CD116-943A-4A04-B42D-98BC124B8C38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248000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AÑADIR UN LISTADO COMPLETO, A MODO DE EJEMPLO, DE LENGUAJES DE CADA TIPO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1CD116-943A-4A04-B42D-98BC124B8C38}" type="slidenum">
              <a:rPr lang="es-ES" smtClean="0"/>
              <a:t>14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07511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La diferencia entre bajo y alto nivel </a:t>
            </a:r>
            <a:r>
              <a:rPr lang="es-ES" b="1" dirty="0"/>
              <a:t>no es absoluta</a:t>
            </a:r>
            <a:r>
              <a:rPr lang="es-ES" dirty="0"/>
              <a:t>, sino relativa a cuánto se acerca el lenguaje al lenguaje humano frente al lenguaje máquina.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1CD116-943A-4A04-B42D-98BC124B8C38}" type="slidenum">
              <a:rPr lang="es-ES" smtClean="0"/>
              <a:t>15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098774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1CD116-943A-4A04-B42D-98BC124B8C38}" type="slidenum">
              <a:rPr lang="es-ES" smtClean="0"/>
              <a:t>17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832589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>
              <a:lnSpc>
                <a:spcPct val="110000"/>
              </a:lnSpc>
              <a:spcAft>
                <a:spcPts val="600"/>
              </a:spcAft>
            </a:pPr>
            <a:r>
              <a:rPr lang="es-ES" dirty="0">
                <a:solidFill>
                  <a:schemeClr val="tx2"/>
                </a:solidFill>
              </a:rPr>
              <a:t>3. Programación </a:t>
            </a:r>
            <a:r>
              <a:rPr lang="es-ES" b="1" dirty="0">
                <a:solidFill>
                  <a:schemeClr val="accent4"/>
                </a:solidFill>
              </a:rPr>
              <a:t>funcional</a:t>
            </a:r>
          </a:p>
          <a:p>
            <a:pPr lvl="2">
              <a:lnSpc>
                <a:spcPct val="110000"/>
              </a:lnSpc>
              <a:spcAft>
                <a:spcPts val="600"/>
              </a:spcAft>
            </a:pPr>
            <a:r>
              <a:rPr lang="es-ES" dirty="0">
                <a:solidFill>
                  <a:schemeClr val="tx2"/>
                </a:solidFill>
              </a:rPr>
              <a:t>Se descompone en funciones</a:t>
            </a:r>
          </a:p>
          <a:p>
            <a:pPr lvl="2">
              <a:lnSpc>
                <a:spcPct val="110000"/>
              </a:lnSpc>
              <a:spcAft>
                <a:spcPts val="600"/>
              </a:spcAft>
            </a:pPr>
            <a:r>
              <a:rPr lang="es-ES" dirty="0">
                <a:solidFill>
                  <a:schemeClr val="tx2"/>
                </a:solidFill>
              </a:rPr>
              <a:t>Las funciones se pueden reutilizar</a:t>
            </a:r>
          </a:p>
          <a:p>
            <a:pPr lvl="2">
              <a:lnSpc>
                <a:spcPct val="110000"/>
              </a:lnSpc>
              <a:spcAft>
                <a:spcPts val="600"/>
              </a:spcAft>
            </a:pPr>
            <a:r>
              <a:rPr lang="es-ES" dirty="0">
                <a:solidFill>
                  <a:schemeClr val="tx2"/>
                </a:solidFill>
              </a:rPr>
              <a:t>Se organizan en módulos</a:t>
            </a:r>
          </a:p>
          <a:p>
            <a:pPr lvl="2">
              <a:lnSpc>
                <a:spcPct val="110000"/>
              </a:lnSpc>
              <a:spcAft>
                <a:spcPts val="600"/>
              </a:spcAft>
            </a:pPr>
            <a:r>
              <a:rPr lang="es-ES" dirty="0">
                <a:solidFill>
                  <a:schemeClr val="tx2"/>
                </a:solidFill>
              </a:rPr>
              <a:t>Complejo para programas grandes</a:t>
            </a:r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1CD116-943A-4A04-B42D-98BC124B8C38}" type="slidenum">
              <a:rPr lang="es-ES" smtClean="0"/>
              <a:t>18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12018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DHD En el portfolio deben incluir un algoritmo en el que programen cualquier tipo de sistema. Puesta en común.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1CD116-943A-4A04-B42D-98BC124B8C38}" type="slidenum">
              <a:rPr lang="es-ES" smtClean="0"/>
              <a:t>20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212936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8466" y="-8468"/>
            <a:ext cx="9169804" cy="6874935"/>
            <a:chOff x="-8466" y="-8468"/>
            <a:chExt cx="9169804" cy="6874935"/>
          </a:xfrm>
        </p:grpSpPr>
        <p:cxnSp>
          <p:nvCxnSpPr>
            <p:cNvPr id="17" name="Straight Connector 16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Freeform 18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19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20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21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22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Freeform 23"/>
            <p:cNvSpPr/>
            <p:nvPr/>
          </p:nvSpPr>
          <p:spPr>
            <a:xfrm>
              <a:off x="8077231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24"/>
            <p:cNvSpPr/>
            <p:nvPr/>
          </p:nvSpPr>
          <p:spPr>
            <a:xfrm>
              <a:off x="8060297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Freeform 27"/>
            <p:cNvSpPr/>
            <p:nvPr/>
          </p:nvSpPr>
          <p:spPr>
            <a:xfrm>
              <a:off x="-8466" y="-8468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0595" y="2404534"/>
            <a:ext cx="5826719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0595" y="4050834"/>
            <a:ext cx="5826719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80452" y="6318780"/>
            <a:ext cx="512638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9D16AAE-F5C4-493B-86B4-8EB6ACFC47F5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464624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ivel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D16AAE-F5C4-493B-86B4-8EB6ACFC47F5}" type="slidenum">
              <a:rPr lang="es-ES" smtClean="0"/>
              <a:t>‹Nº›</a:t>
            </a:fld>
            <a:endParaRPr lang="es-ES"/>
          </a:p>
        </p:txBody>
      </p:sp>
      <p:sp>
        <p:nvSpPr>
          <p:cNvPr id="17" name="Marcador de texto 16">
            <a:extLst>
              <a:ext uri="{FF2B5EF4-FFF2-40B4-BE49-F238E27FC236}">
                <a16:creationId xmlns:a16="http://schemas.microsoft.com/office/drawing/2014/main" id="{FEF66C2E-A40D-3C3A-6CA5-14163ACBAD4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1600" y="621792"/>
            <a:ext cx="8707438" cy="5972683"/>
          </a:xfrm>
        </p:spPr>
        <p:txBody>
          <a:bodyPr/>
          <a:lstStyle>
            <a:lvl2pPr>
              <a:defRPr>
                <a:solidFill>
                  <a:srgbClr val="FF0000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rgbClr val="0070C0"/>
                </a:solidFill>
              </a:defRPr>
            </a:lvl4pPr>
            <a:lvl5pPr>
              <a:defRPr>
                <a:solidFill>
                  <a:srgbClr val="0070C0"/>
                </a:solidFill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924"/>
            <a:ext cx="7934960" cy="409355"/>
          </a:xfrm>
          <a:solidFill>
            <a:srgbClr val="729D51"/>
          </a:solidFill>
        </p:spPr>
        <p:txBody>
          <a:bodyPr>
            <a:noAutofit/>
          </a:bodyPr>
          <a:lstStyle>
            <a:lvl1pPr>
              <a:defRPr sz="2000"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2128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Nivel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D16AAE-F5C4-493B-86B4-8EB6ACFC47F5}" type="slidenum">
              <a:rPr lang="es-ES" smtClean="0"/>
              <a:t>‹Nº›</a:t>
            </a:fld>
            <a:endParaRPr lang="es-ES"/>
          </a:p>
        </p:txBody>
      </p:sp>
      <p:sp>
        <p:nvSpPr>
          <p:cNvPr id="17" name="Marcador de texto 16">
            <a:extLst>
              <a:ext uri="{FF2B5EF4-FFF2-40B4-BE49-F238E27FC236}">
                <a16:creationId xmlns:a16="http://schemas.microsoft.com/office/drawing/2014/main" id="{FEF66C2E-A40D-3C3A-6CA5-14163ACBAD4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1600" y="883920"/>
            <a:ext cx="8707438" cy="5710555"/>
          </a:xfrm>
        </p:spPr>
        <p:txBody>
          <a:bodyPr/>
          <a:lstStyle>
            <a:lvl2pPr>
              <a:defRPr>
                <a:solidFill>
                  <a:schemeClr val="accent5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rgbClr val="0070C0"/>
                </a:solidFill>
              </a:defRPr>
            </a:lvl4pPr>
            <a:lvl5pPr>
              <a:defRPr>
                <a:solidFill>
                  <a:srgbClr val="0070C0"/>
                </a:solidFill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924"/>
            <a:ext cx="7934960" cy="409355"/>
          </a:xfrm>
          <a:solidFill>
            <a:srgbClr val="729D51"/>
          </a:solidFill>
        </p:spPr>
        <p:txBody>
          <a:bodyPr>
            <a:noAutofit/>
          </a:bodyPr>
          <a:lstStyle>
            <a:lvl1pPr>
              <a:defRPr sz="2000"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408430"/>
            <a:ext cx="8571346" cy="337025"/>
          </a:xfrm>
          <a:solidFill>
            <a:srgbClr val="85B535"/>
          </a:solidFill>
        </p:spPr>
        <p:txBody>
          <a:bodyPr vert="horz" lIns="91440" tIns="45720" rIns="91440" bIns="45720" rtlCol="0" anchor="t">
            <a:noAutofit/>
          </a:bodyPr>
          <a:lstStyle>
            <a:lvl1pPr marL="0" indent="0">
              <a:buNone/>
              <a:defRPr lang="es-ES" dirty="0">
                <a:solidFill>
                  <a:schemeClr val="accent2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>
              <a:spcBef>
                <a:spcPct val="0"/>
              </a:spcBef>
            </a:pPr>
            <a:r>
              <a:rPr lang="es-ES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36408553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ivel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D16AAE-F5C4-493B-86B4-8EB6ACFC47F5}" type="slidenum">
              <a:rPr lang="es-ES" smtClean="0"/>
              <a:t>‹Nº›</a:t>
            </a:fld>
            <a:endParaRPr lang="es-ES"/>
          </a:p>
        </p:txBody>
      </p:sp>
      <p:sp>
        <p:nvSpPr>
          <p:cNvPr id="15" name="Marcador de contenido 14">
            <a:extLst>
              <a:ext uri="{FF2B5EF4-FFF2-40B4-BE49-F238E27FC236}">
                <a16:creationId xmlns:a16="http://schemas.microsoft.com/office/drawing/2014/main" id="{042BE952-E59C-5FD1-133D-D2CA76C441E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465" y="738161"/>
            <a:ext cx="8980860" cy="337025"/>
          </a:xfrm>
          <a:solidFill>
            <a:srgbClr val="99C63D"/>
          </a:solidFill>
        </p:spPr>
        <p:txBody>
          <a:bodyPr vert="horz" lIns="91440" tIns="45720" rIns="91440" bIns="45720" rtlCol="0" anchor="t">
            <a:noAutofit/>
          </a:bodyPr>
          <a:lstStyle>
            <a:lvl1pPr marL="0" indent="0">
              <a:buNone/>
              <a:defRPr lang="es-ES" sz="1600" dirty="0" smtClean="0">
                <a:solidFill>
                  <a:schemeClr val="accent4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>
              <a:spcBef>
                <a:spcPct val="0"/>
              </a:spcBef>
            </a:pPr>
            <a:r>
              <a:rPr lang="es-ES"/>
              <a:t>Haga clic para modificar los estilos de texto del patrón</a:t>
            </a:r>
          </a:p>
        </p:txBody>
      </p:sp>
      <p:sp>
        <p:nvSpPr>
          <p:cNvPr id="17" name="Marcador de texto 16">
            <a:extLst>
              <a:ext uri="{FF2B5EF4-FFF2-40B4-BE49-F238E27FC236}">
                <a16:creationId xmlns:a16="http://schemas.microsoft.com/office/drawing/2014/main" id="{FEF66C2E-A40D-3C3A-6CA5-14163ACBAD4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1600" y="1147763"/>
            <a:ext cx="8707438" cy="5446712"/>
          </a:xfrm>
        </p:spPr>
        <p:txBody>
          <a:bodyPr/>
          <a:lstStyle>
            <a:lvl2pPr>
              <a:defRPr>
                <a:solidFill>
                  <a:srgbClr val="FF0000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rgbClr val="0070C0"/>
                </a:solidFill>
              </a:defRPr>
            </a:lvl4pPr>
            <a:lvl5pPr>
              <a:defRPr>
                <a:solidFill>
                  <a:srgbClr val="0070C0"/>
                </a:solidFill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924"/>
            <a:ext cx="7934960" cy="409355"/>
          </a:xfrm>
          <a:solidFill>
            <a:srgbClr val="729D51"/>
          </a:solidFill>
        </p:spPr>
        <p:txBody>
          <a:bodyPr>
            <a:noAutofit/>
          </a:bodyPr>
          <a:lstStyle>
            <a:lvl1pPr>
              <a:defRPr sz="2000"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408430"/>
            <a:ext cx="8571346" cy="337025"/>
          </a:xfrm>
          <a:solidFill>
            <a:srgbClr val="85B535"/>
          </a:solidFill>
        </p:spPr>
        <p:txBody>
          <a:bodyPr vert="horz" lIns="91440" tIns="45720" rIns="91440" bIns="45720" rtlCol="0" anchor="t">
            <a:noAutofit/>
          </a:bodyPr>
          <a:lstStyle>
            <a:lvl1pPr marL="0" indent="0">
              <a:buNone/>
              <a:defRPr lang="es-ES" dirty="0">
                <a:solidFill>
                  <a:schemeClr val="accent2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>
              <a:spcBef>
                <a:spcPct val="0"/>
              </a:spcBef>
            </a:pPr>
            <a:r>
              <a:rPr lang="es-ES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42581063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D16AAE-F5C4-493B-86B4-8EB6ACFC47F5}" type="slidenum">
              <a:rPr lang="es-ES" smtClean="0"/>
              <a:t>‹Nº›</a:t>
            </a:fld>
            <a:endParaRPr lang="es-ES"/>
          </a:p>
        </p:txBody>
      </p:sp>
      <p:sp>
        <p:nvSpPr>
          <p:cNvPr id="17" name="Marcador de texto 16">
            <a:extLst>
              <a:ext uri="{FF2B5EF4-FFF2-40B4-BE49-F238E27FC236}">
                <a16:creationId xmlns:a16="http://schemas.microsoft.com/office/drawing/2014/main" id="{FEF66C2E-A40D-3C3A-6CA5-14163ACBAD4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1600" y="621792"/>
            <a:ext cx="8707438" cy="5972683"/>
          </a:xfrm>
        </p:spPr>
        <p:txBody>
          <a:bodyPr/>
          <a:lstStyle>
            <a:lvl2pPr>
              <a:defRPr>
                <a:solidFill>
                  <a:srgbClr val="FF0000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rgbClr val="0070C0"/>
                </a:solidFill>
              </a:defRPr>
            </a:lvl4pPr>
            <a:lvl5pPr>
              <a:defRPr>
                <a:solidFill>
                  <a:srgbClr val="0070C0"/>
                </a:solidFill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-924"/>
            <a:ext cx="7934960" cy="409355"/>
          </a:xfrm>
          <a:solidFill>
            <a:srgbClr val="729D51"/>
          </a:solidFill>
        </p:spPr>
        <p:txBody>
          <a:bodyPr>
            <a:noAutofit/>
          </a:bodyPr>
          <a:lstStyle>
            <a:lvl1pPr>
              <a:defRPr sz="2000" b="1">
                <a:solidFill>
                  <a:srgbClr val="FF0000"/>
                </a:solidFill>
              </a:defRPr>
            </a:lvl1pPr>
          </a:lstStyle>
          <a:p>
            <a:r>
              <a:rPr lang="es-ES"/>
              <a:t>TAREA X</a:t>
            </a:r>
            <a:endParaRPr lang="en-US"/>
          </a:p>
        </p:txBody>
      </p:sp>
      <p:pic>
        <p:nvPicPr>
          <p:cNvPr id="3" name="Gráfico 2" descr="Bandeja de entrada marcada contorno">
            <a:extLst>
              <a:ext uri="{FF2B5EF4-FFF2-40B4-BE49-F238E27FC236}">
                <a16:creationId xmlns:a16="http://schemas.microsoft.com/office/drawing/2014/main" id="{6B4C136E-AFD5-F617-9436-896E0EA7B4A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27636" y="152399"/>
            <a:ext cx="1149927" cy="1149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3515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2700868"/>
            <a:ext cx="6347715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405258" y="6041363"/>
            <a:ext cx="684132" cy="365125"/>
          </a:xfrm>
          <a:prstGeom prst="rect">
            <a:avLst/>
          </a:prstGeom>
        </p:spPr>
        <p:txBody>
          <a:bodyPr/>
          <a:lstStyle/>
          <a:p>
            <a:fld id="{F9F96292-D7F7-4C8E-8264-8F64A2D1CA48}" type="datetime1">
              <a:rPr lang="es-ES" smtClean="0"/>
              <a:t>03/10/2025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9599" y="6041363"/>
            <a:ext cx="4622973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D16AAE-F5C4-493B-86B4-8EB6ACFC47F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788582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</p:spPr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599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66640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66640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5405258" y="6041363"/>
            <a:ext cx="684132" cy="365125"/>
          </a:xfrm>
          <a:prstGeom prst="rect">
            <a:avLst/>
          </a:prstGeom>
        </p:spPr>
        <p:txBody>
          <a:bodyPr/>
          <a:lstStyle/>
          <a:p>
            <a:fld id="{5EBA515E-10BB-41B5-8756-6894E0D8B571}" type="datetime1">
              <a:rPr lang="es-ES" smtClean="0"/>
              <a:t>03/10/2025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609599" y="6041363"/>
            <a:ext cx="4622973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D16AAE-F5C4-493B-86B4-8EB6ACFC47F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005171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8467" y="-8468"/>
            <a:ext cx="9169805" cy="6874935"/>
            <a:chOff x="-8467" y="-8468"/>
            <a:chExt cx="9169805" cy="6874935"/>
          </a:xfrm>
        </p:grpSpPr>
        <p:sp>
          <p:nvSpPr>
            <p:cNvPr id="7" name="Freeform 6"/>
            <p:cNvSpPr/>
            <p:nvPr/>
          </p:nvSpPr>
          <p:spPr>
            <a:xfrm>
              <a:off x="-8467" y="4013200"/>
              <a:ext cx="457200" cy="2853267"/>
            </a:xfrm>
            <a:custGeom>
              <a:avLst/>
              <a:gdLst/>
              <a:ahLst/>
              <a:cxnLst/>
              <a:rect l="l" t="t" r="r" b="b"/>
              <a:pathLst>
                <a:path w="457200" h="2853267">
                  <a:moveTo>
                    <a:pt x="0" y="0"/>
                  </a:moveTo>
                  <a:lnTo>
                    <a:pt x="457200" y="2853267"/>
                  </a:lnTo>
                  <a:lnTo>
                    <a:pt x="0" y="2844800"/>
                  </a:lnTo>
                  <a:cubicBezTo>
                    <a:pt x="2822" y="1905000"/>
                    <a:pt x="5645" y="965200"/>
                    <a:pt x="0" y="0"/>
                  </a:cubicBez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8" name="Straight Connector 7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Freeform 9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12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13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Freeform 14"/>
            <p:cNvSpPr/>
            <p:nvPr/>
          </p:nvSpPr>
          <p:spPr>
            <a:xfrm>
              <a:off x="8077231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15"/>
            <p:cNvSpPr/>
            <p:nvPr/>
          </p:nvSpPr>
          <p:spPr>
            <a:xfrm>
              <a:off x="8060297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82" y="1"/>
            <a:ext cx="8032580" cy="70196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590"/>
            <a:ext cx="6347714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68222" y="6156773"/>
            <a:ext cx="5126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fld id="{19D16AAE-F5C4-493B-86B4-8EB6ACFC47F5}" type="slidenum">
              <a:rPr lang="es-ES" smtClean="0"/>
              <a:pPr/>
              <a:t>‹Nº›</a:t>
            </a:fld>
            <a:endParaRPr lang="es-ES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F589B1CF-02D4-4456-3BF5-4299A2F5FF62}"/>
              </a:ext>
            </a:extLst>
          </p:cNvPr>
          <p:cNvSpPr txBox="1">
            <a:spLocks/>
          </p:cNvSpPr>
          <p:nvPr userDrawn="1"/>
        </p:nvSpPr>
        <p:spPr>
          <a:xfrm>
            <a:off x="-10311" y="6677891"/>
            <a:ext cx="8209431" cy="188576"/>
          </a:xfrm>
          <a:prstGeom prst="rect">
            <a:avLst/>
          </a:prstGeom>
          <a:solidFill>
            <a:srgbClr val="8CBF2D"/>
          </a:solidFill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000" kern="1200">
                <a:solidFill>
                  <a:schemeClr val="accent2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800"/>
              <a:t>UT 1 Entornos de Desarrollo</a:t>
            </a:r>
            <a:endParaRPr lang="en-US" sz="800"/>
          </a:p>
        </p:txBody>
      </p:sp>
    </p:spTree>
    <p:extLst>
      <p:ext uri="{BB962C8B-B14F-4D97-AF65-F5344CB8AC3E}">
        <p14:creationId xmlns:p14="http://schemas.microsoft.com/office/powerpoint/2010/main" val="2269174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8" r:id="rId2"/>
    <p:sldLayoutId id="2147483679" r:id="rId3"/>
    <p:sldLayoutId id="2147483674" r:id="rId4"/>
    <p:sldLayoutId id="2147483680" r:id="rId5"/>
    <p:sldLayoutId id="2147483675" r:id="rId6"/>
    <p:sldLayoutId id="2147483677" r:id="rId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29_C7B2EF00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miguitel.github.io/ED/01PRO/web/ED0103_enlazadoVSprepro.html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c.ehu.es/sbweb/fisica/cursoJava/fundamentos/introduccion/virtual.htm" TargetMode="External"/><Relationship Id="rId3" Type="http://schemas.openxmlformats.org/officeDocument/2006/relationships/hyperlink" Target="https://www.xataka.com/historia-tecnologica/asi-fue-como-ada-lovelace-ayudo-a-crear-informatica-cuando-nadie-vio-potencial-real-que-tenia-maquina-babbage" TargetMode="External"/><Relationship Id="rId7" Type="http://schemas.openxmlformats.org/officeDocument/2006/relationships/hyperlink" Target="https://www.youtube.com/watch?v=TrzZ7YQyXbs" TargetMode="External"/><Relationship Id="rId2" Type="http://schemas.openxmlformats.org/officeDocument/2006/relationships/hyperlink" Target="https://www.neoteo.com/la-maquina-analitica-de-babbage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watch?v=QTDPOxnfRaI" TargetMode="External"/><Relationship Id="rId5" Type="http://schemas.openxmlformats.org/officeDocument/2006/relationships/hyperlink" Target="https://jarroba.com/paradigmas-de-programacion/" TargetMode="External"/><Relationship Id="rId4" Type="http://schemas.openxmlformats.org/officeDocument/2006/relationships/hyperlink" Target="https://www.youtube.com/watch?v=hcuvB58hwlE" TargetMode="External"/><Relationship Id="rId9" Type="http://schemas.openxmlformats.org/officeDocument/2006/relationships/hyperlink" Target="http://es.wikipedia.org/wiki/M%C3%A1quina_virtual_Java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diggita.com/story.php?title=Apple_in_vendita_iMac_piu_potenti" TargetMode="External"/><Relationship Id="rId13" Type="http://schemas.openxmlformats.org/officeDocument/2006/relationships/image" Target="../media/image9.png"/><Relationship Id="rId3" Type="http://schemas.openxmlformats.org/officeDocument/2006/relationships/image" Target="../media/image5.jpeg"/><Relationship Id="rId7" Type="http://schemas.openxmlformats.org/officeDocument/2006/relationships/image" Target="../media/image7.jpeg"/><Relationship Id="rId12" Type="http://schemas.openxmlformats.org/officeDocument/2006/relationships/hyperlink" Target="https://www.conasi.eu/batidora-vitamix/2120-batidora-vitamix-ascent-2300i-negra.html" TargetMode="Externa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autodesk.com/products/eagle/blog/alan-turing-cracking-code-modern-computing/" TargetMode="External"/><Relationship Id="rId11" Type="http://schemas.openxmlformats.org/officeDocument/2006/relationships/image" Target="../media/image8.jpeg"/><Relationship Id="rId5" Type="http://schemas.openxmlformats.org/officeDocument/2006/relationships/hyperlink" Target="https://elpais.com/tecnologia/2021-02-13/eniac-cumple-75-anos-la-historia-de-exito-tecnologico-y-de-machismo-del-primer-ordenador.html" TargetMode="External"/><Relationship Id="rId10" Type="http://schemas.openxmlformats.org/officeDocument/2006/relationships/hyperlink" Target="https://www.silicon.es/50-anos-del-ibm-mainframe-en-imagenes-1026" TargetMode="External"/><Relationship Id="rId4" Type="http://schemas.openxmlformats.org/officeDocument/2006/relationships/image" Target="../media/image6.jpeg"/><Relationship Id="rId9" Type="http://schemas.openxmlformats.org/officeDocument/2006/relationships/hyperlink" Target="https://creativecommons.org/licenses/by/3.0/" TargetMode="External"/><Relationship Id="rId14" Type="http://schemas.openxmlformats.org/officeDocument/2006/relationships/hyperlink" Target="https://pixabay.com/es/microondas-horno-aparato-cocina-29056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microsoft.com/office/2018/10/relationships/comments" Target="../comments/modernComment_12B_4A05150E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microsoft.com/office/2018/10/relationships/comments" Target="../comments/modernComment_102_C0436D32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05_86755C06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07_F8A8F48A.xml"/><Relationship Id="rId7" Type="http://schemas.openxmlformats.org/officeDocument/2006/relationships/image" Target="../media/image15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6B5ACD-B995-716B-F5F7-1C14289F14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30595" y="2404534"/>
            <a:ext cx="6184605" cy="1646302"/>
          </a:xfrm>
        </p:spPr>
        <p:txBody>
          <a:bodyPr/>
          <a:lstStyle/>
          <a:p>
            <a:pPr algn="ctr"/>
            <a:r>
              <a:rPr lang="es-ES" dirty="0"/>
              <a:t>UT1 COMUNICANDONOS CON EL SI</a:t>
            </a:r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20AD6DD5-E1F6-64CE-2264-36D1A0206F5E}"/>
              </a:ext>
            </a:extLst>
          </p:cNvPr>
          <p:cNvSpPr txBox="1"/>
          <p:nvPr/>
        </p:nvSpPr>
        <p:spPr>
          <a:xfrm>
            <a:off x="4385108" y="5586702"/>
            <a:ext cx="3162497" cy="7879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47"/>
              </a:lnSpc>
              <a:spcBef>
                <a:spcPts val="0"/>
              </a:spcBef>
              <a:spcAft>
                <a:spcPts val="0"/>
              </a:spcAft>
            </a:pPr>
            <a:r>
              <a:rPr sz="1400" dirty="0" err="1">
                <a:solidFill>
                  <a:schemeClr val="accent4"/>
                </a:solidFill>
                <a:latin typeface="MDUHDN+Century Gothic"/>
                <a:cs typeface="MDUHDN+Century Gothic"/>
              </a:rPr>
              <a:t>Entornos</a:t>
            </a:r>
            <a:r>
              <a:rPr sz="1400" spc="25" dirty="0">
                <a:solidFill>
                  <a:schemeClr val="accent4"/>
                </a:solidFill>
                <a:latin typeface="MDUHDN+Century Gothic"/>
                <a:cs typeface="MDUHDN+Century Gothic"/>
              </a:rPr>
              <a:t> </a:t>
            </a:r>
            <a:r>
              <a:rPr sz="1400" dirty="0">
                <a:solidFill>
                  <a:schemeClr val="accent4"/>
                </a:solidFill>
                <a:latin typeface="MDUHDN+Century Gothic"/>
                <a:cs typeface="MDUHDN+Century Gothic"/>
              </a:rPr>
              <a:t>de</a:t>
            </a:r>
            <a:r>
              <a:rPr sz="1400" spc="10" dirty="0">
                <a:solidFill>
                  <a:schemeClr val="accent4"/>
                </a:solidFill>
                <a:latin typeface="MDUHDN+Century Gothic"/>
                <a:cs typeface="MDUHDN+Century Gothic"/>
              </a:rPr>
              <a:t> </a:t>
            </a:r>
            <a:r>
              <a:rPr sz="1400" dirty="0">
                <a:solidFill>
                  <a:schemeClr val="accent4"/>
                </a:solidFill>
                <a:latin typeface="MDUHDN+Century Gothic"/>
                <a:cs typeface="MDUHDN+Century Gothic"/>
              </a:rPr>
              <a:t>Desarrollo</a:t>
            </a:r>
            <a:r>
              <a:rPr sz="1400" spc="-13" dirty="0">
                <a:solidFill>
                  <a:schemeClr val="accent4"/>
                </a:solidFill>
                <a:latin typeface="MDUHDN+Century Gothic"/>
                <a:cs typeface="MDUHDN+Century Gothic"/>
              </a:rPr>
              <a:t> </a:t>
            </a:r>
            <a:r>
              <a:rPr sz="1400" dirty="0">
                <a:solidFill>
                  <a:schemeClr val="accent4"/>
                </a:solidFill>
                <a:latin typeface="VCWNGD+Century Gothic"/>
                <a:cs typeface="VCWNGD+Century Gothic"/>
              </a:rPr>
              <a:t>– </a:t>
            </a:r>
            <a:r>
              <a:rPr sz="1400" dirty="0">
                <a:solidFill>
                  <a:schemeClr val="accent4"/>
                </a:solidFill>
                <a:latin typeface="MDUHDN+Century Gothic"/>
                <a:cs typeface="MDUHDN+Century Gothic"/>
              </a:rPr>
              <a:t>1ºDA</a:t>
            </a:r>
            <a:r>
              <a:rPr lang="es-ES" sz="1400" dirty="0">
                <a:solidFill>
                  <a:schemeClr val="accent4"/>
                </a:solidFill>
                <a:latin typeface="MDUHDN+Century Gothic"/>
                <a:cs typeface="MDUHDN+Century Gothic"/>
              </a:rPr>
              <a:t>M</a:t>
            </a:r>
          </a:p>
          <a:p>
            <a:pPr>
              <a:lnSpc>
                <a:spcPts val="2147"/>
              </a:lnSpc>
            </a:pPr>
            <a:r>
              <a:rPr lang="es-ES" sz="1400" dirty="0">
                <a:solidFill>
                  <a:schemeClr val="accent4"/>
                </a:solidFill>
                <a:latin typeface="MDUHDN+Century Gothic"/>
                <a:cs typeface="MDUHDN+Century Gothic"/>
              </a:rPr>
              <a:t>Miguel Trigueros Muñoz</a:t>
            </a:r>
          </a:p>
          <a:p>
            <a:pPr>
              <a:lnSpc>
                <a:spcPts val="2147"/>
              </a:lnSpc>
            </a:pPr>
            <a:r>
              <a:rPr lang="es-ES" sz="1400" dirty="0">
                <a:solidFill>
                  <a:schemeClr val="accent4"/>
                </a:solidFill>
                <a:latin typeface="MDUHDN+Century Gothic"/>
                <a:cs typeface="MDUHDN+Century Gothic"/>
              </a:rPr>
              <a:t>Bajo licencia</a:t>
            </a:r>
            <a:r>
              <a:rPr lang="es-ES" sz="1400" spc="-41" dirty="0">
                <a:solidFill>
                  <a:schemeClr val="accent4"/>
                </a:solidFill>
                <a:latin typeface="MDUHDN+Century Gothic"/>
                <a:cs typeface="MDUHDN+Century Gothic"/>
              </a:rPr>
              <a:t> </a:t>
            </a:r>
            <a:r>
              <a:rPr lang="es-ES" sz="1400" dirty="0">
                <a:solidFill>
                  <a:schemeClr val="accent4"/>
                </a:solidFill>
                <a:latin typeface="MDUHDN+Century Gothic"/>
                <a:cs typeface="MDUHDN+Century Gothic"/>
              </a:rPr>
              <a:t>CC</a:t>
            </a:r>
            <a:r>
              <a:rPr lang="es-ES" sz="1400" spc="-10" dirty="0">
                <a:solidFill>
                  <a:schemeClr val="accent4"/>
                </a:solidFill>
                <a:latin typeface="MDUHDN+Century Gothic"/>
                <a:cs typeface="MDUHDN+Century Gothic"/>
              </a:rPr>
              <a:t> </a:t>
            </a:r>
            <a:r>
              <a:rPr lang="es-ES" sz="1400" dirty="0">
                <a:solidFill>
                  <a:schemeClr val="accent4"/>
                </a:solidFill>
                <a:latin typeface="MDUHDN+Century Gothic"/>
                <a:cs typeface="MDUHDN+Century Gothic"/>
              </a:rPr>
              <a:t>BY</a:t>
            </a:r>
            <a:r>
              <a:rPr lang="es-ES" sz="1400" spc="1190" dirty="0">
                <a:solidFill>
                  <a:schemeClr val="accent4"/>
                </a:solidFill>
                <a:latin typeface="MDUHDN+Century Gothic"/>
                <a:cs typeface="MDUHDN+Century Gothic"/>
              </a:rPr>
              <a:t>-</a:t>
            </a:r>
            <a:r>
              <a:rPr lang="es-ES" sz="1400" dirty="0">
                <a:solidFill>
                  <a:schemeClr val="accent4"/>
                </a:solidFill>
                <a:latin typeface="MDUHDN+Century Gothic"/>
                <a:cs typeface="MDUHDN+Century Gothic"/>
              </a:rPr>
              <a:t>NC-SA </a:t>
            </a:r>
            <a:r>
              <a:rPr lang="es-ES" sz="1400" spc="-10" dirty="0">
                <a:solidFill>
                  <a:schemeClr val="accent4"/>
                </a:solidFill>
                <a:latin typeface="MDUHDN+Century Gothic"/>
                <a:cs typeface="MDUHDN+Century Gothic"/>
              </a:rPr>
              <a:t>4.0</a:t>
            </a:r>
          </a:p>
        </p:txBody>
      </p:sp>
      <p:pic>
        <p:nvPicPr>
          <p:cNvPr id="1026" name="Picture 2" descr="Qué tipo de licencias de imágenes hay y cuáles puedes utilizar">
            <a:extLst>
              <a:ext uri="{FF2B5EF4-FFF2-40B4-BE49-F238E27FC236}">
                <a16:creationId xmlns:a16="http://schemas.microsoft.com/office/drawing/2014/main" id="{66054DA5-D910-A9EA-CAE6-EAD2CEBE6A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7679" y="6374675"/>
            <a:ext cx="967068" cy="338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B913F778-BA97-2796-DF05-6C4E913228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D16AAE-F5C4-493B-86B4-8EB6ACFC47F5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88657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D3DE2B2-23ED-4CB1-717E-3DEDE8A468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D16AAE-F5C4-493B-86B4-8EB6ACFC47F5}" type="slidenum">
              <a:rPr lang="es-ES" smtClean="0"/>
              <a:t>10</a:t>
            </a:fld>
            <a:endParaRPr lang="es-ES"/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99A54974-74B6-2D27-2753-6E7987CAC3C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s-ES" dirty="0">
                <a:solidFill>
                  <a:srgbClr val="FF0000"/>
                </a:solidFill>
              </a:rPr>
              <a:t>¿SE PUEDE PROGRAMAR UNA BATIDORA?</a:t>
            </a:r>
          </a:p>
          <a:p>
            <a:endParaRPr lang="es-ES" dirty="0">
              <a:solidFill>
                <a:srgbClr val="FF0000"/>
              </a:solidFill>
            </a:endParaRPr>
          </a:p>
          <a:p>
            <a:r>
              <a:rPr lang="es-ES" dirty="0">
                <a:solidFill>
                  <a:srgbClr val="FF0000"/>
                </a:solidFill>
              </a:rPr>
              <a:t>¿SE PUEDE PROGRAMAR UN VENTILADOR DE TECHO?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28FF234-62F6-AE1F-DF6D-17BA7049B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/>
              <a:t>3. Lenguajes de programación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3309C54-B58D-968B-789E-F70207DD62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1">
            <a:normAutofit fontScale="92500" lnSpcReduction="20000"/>
          </a:bodyPr>
          <a:lstStyle/>
          <a:p>
            <a:pPr marL="0" indent="0">
              <a:lnSpc>
                <a:spcPct val="110000"/>
              </a:lnSpc>
              <a:spcAft>
                <a:spcPts val="600"/>
              </a:spcAft>
              <a:buNone/>
            </a:pPr>
            <a:endParaRPr lang="es-ES" dirty="0">
              <a:solidFill>
                <a:schemeClr val="accent4"/>
              </a:solidFill>
            </a:endParaRPr>
          </a:p>
        </p:txBody>
      </p:sp>
      <p:pic>
        <p:nvPicPr>
          <p:cNvPr id="6" name="Imagen 5" descr="Diagrama&#10;&#10;El contenido generado por IA puede ser incorrecto.">
            <a:extLst>
              <a:ext uri="{FF2B5EF4-FFF2-40B4-BE49-F238E27FC236}">
                <a16:creationId xmlns:a16="http://schemas.microsoft.com/office/drawing/2014/main" id="{8C964CE0-38C8-F36D-78DD-5905DBAFBB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953" y="2637641"/>
            <a:ext cx="5717894" cy="3811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222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8E7641-26DC-F825-6C32-CB5B3E4EEF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4D309C4-A9F5-C1DC-12B0-B39737C93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D16AAE-F5C4-493B-86B4-8EB6ACFC47F5}" type="slidenum">
              <a:rPr lang="es-ES" smtClean="0"/>
              <a:t>11</a:t>
            </a:fld>
            <a:endParaRPr lang="es-ES"/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F41ED602-A809-D052-0609-C48494065C6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s-ES" dirty="0">
                <a:solidFill>
                  <a:schemeClr val="accent4"/>
                </a:solidFill>
              </a:rPr>
              <a:t>Lenguaje artificial (Por eso siempre es comprensible por los humanos)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s-ES" dirty="0">
                <a:solidFill>
                  <a:schemeClr val="accent4"/>
                </a:solidFill>
              </a:rPr>
              <a:t>Traduce instrucciones del programador a código comprensible por el sistema informático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s-ES" dirty="0">
                <a:solidFill>
                  <a:schemeClr val="accent4"/>
                </a:solidFill>
              </a:rPr>
              <a:t>Permite definir algoritmos</a:t>
            </a:r>
          </a:p>
          <a:p>
            <a:endParaRPr lang="es-E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C7B1A3C-1F35-D896-F135-DAE32A673A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/>
              <a:t>3. Lenguajes de programación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15C6009-5682-6919-CB36-379DA6B95A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1">
            <a:normAutofit fontScale="92500" lnSpcReduction="20000"/>
          </a:bodyPr>
          <a:lstStyle/>
          <a:p>
            <a:pPr marL="0" indent="0">
              <a:lnSpc>
                <a:spcPct val="110000"/>
              </a:lnSpc>
              <a:spcAft>
                <a:spcPts val="600"/>
              </a:spcAft>
              <a:buNone/>
            </a:pPr>
            <a:r>
              <a:rPr lang="es-ES" b="1">
                <a:solidFill>
                  <a:schemeClr val="accent4"/>
                </a:solidFill>
              </a:rPr>
              <a:t>3.1 DEFINICIÓN</a:t>
            </a:r>
            <a:endParaRPr lang="es-ES">
              <a:solidFill>
                <a:schemeClr val="accent4"/>
              </a:solidFill>
            </a:endParaRPr>
          </a:p>
        </p:txBody>
      </p:sp>
      <p:pic>
        <p:nvPicPr>
          <p:cNvPr id="6" name="Imagen 5" descr="Diagrama&#10;&#10;El contenido generado por IA puede ser incorrecto.">
            <a:extLst>
              <a:ext uri="{FF2B5EF4-FFF2-40B4-BE49-F238E27FC236}">
                <a16:creationId xmlns:a16="http://schemas.microsoft.com/office/drawing/2014/main" id="{16123109-A89A-C160-0A13-8086255373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953" y="2637641"/>
            <a:ext cx="5717894" cy="3811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8328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A218EA-A44D-EB62-57E6-239E7B3D36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49D2E4C-EEB7-6010-E2FD-03769A0B7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D16AAE-F5C4-493B-86B4-8EB6ACFC47F5}" type="slidenum">
              <a:rPr lang="es-ES" smtClean="0"/>
              <a:t>12</a:t>
            </a:fld>
            <a:endParaRPr lang="es-ES"/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D29B7102-0436-1B28-9F0E-AE5BEF69331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s-ES" dirty="0">
                <a:solidFill>
                  <a:schemeClr val="accent4"/>
                </a:solidFill>
              </a:rPr>
              <a:t>Los lenguajes de programación se componen de diferentes elementos:</a:t>
            </a:r>
          </a:p>
          <a:p>
            <a:pPr lvl="1">
              <a:lnSpc>
                <a:spcPct val="110000"/>
              </a:lnSpc>
              <a:spcAft>
                <a:spcPts val="600"/>
              </a:spcAft>
            </a:pPr>
            <a:r>
              <a:rPr lang="es-ES" dirty="0">
                <a:solidFill>
                  <a:schemeClr val="accent4"/>
                </a:solidFill>
              </a:rPr>
              <a:t>Léxico: símbolos permitidos (identificadores, literales, operadores, palabras clave, comentarios y separadores)</a:t>
            </a:r>
          </a:p>
          <a:p>
            <a:pPr lvl="1">
              <a:lnSpc>
                <a:spcPct val="110000"/>
              </a:lnSpc>
              <a:spcAft>
                <a:spcPts val="600"/>
              </a:spcAft>
            </a:pPr>
            <a:r>
              <a:rPr lang="es-ES" dirty="0">
                <a:solidFill>
                  <a:schemeClr val="accent4"/>
                </a:solidFill>
              </a:rPr>
              <a:t>Sintaxis: Normas de uso, símbolos permitidos</a:t>
            </a:r>
          </a:p>
          <a:p>
            <a:pPr lvl="1">
              <a:lnSpc>
                <a:spcPct val="110000"/>
              </a:lnSpc>
              <a:spcAft>
                <a:spcPts val="600"/>
              </a:spcAft>
            </a:pPr>
            <a:r>
              <a:rPr lang="es-ES" dirty="0">
                <a:solidFill>
                  <a:schemeClr val="accent4"/>
                </a:solidFill>
              </a:rPr>
              <a:t>Semántica: variables, ámbitos, tipos de datos, expresiones, valor o referencia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endParaRPr lang="es-ES" dirty="0">
              <a:solidFill>
                <a:schemeClr val="accent4"/>
              </a:solidFill>
            </a:endParaRP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s-ES" dirty="0">
                <a:solidFill>
                  <a:schemeClr val="accent4"/>
                </a:solidFill>
              </a:rPr>
              <a:t>Definiciones: </a:t>
            </a:r>
            <a:r>
              <a:rPr lang="es-ES" b="1" dirty="0">
                <a:solidFill>
                  <a:schemeClr val="accent2"/>
                </a:solidFill>
                <a:latin typeface="+mj-lt"/>
                <a:cs typeface="VPJLQW+Century Gothic Bold"/>
              </a:rPr>
              <a:t>Lenguaje</a:t>
            </a:r>
            <a:r>
              <a:rPr lang="es-ES" b="1" spc="14" dirty="0">
                <a:solidFill>
                  <a:schemeClr val="accent2"/>
                </a:solidFill>
                <a:latin typeface="+mj-lt"/>
                <a:cs typeface="VPJLQW+Century Gothic Bold"/>
              </a:rPr>
              <a:t> </a:t>
            </a:r>
            <a:r>
              <a:rPr lang="es-ES" b="1" dirty="0">
                <a:solidFill>
                  <a:schemeClr val="accent2"/>
                </a:solidFill>
                <a:latin typeface="+mj-lt"/>
                <a:cs typeface="VPJLQW+Century Gothic Bold"/>
              </a:rPr>
              <a:t>máquina, Instrucción, Palabra</a:t>
            </a:r>
            <a:r>
              <a:rPr lang="es-ES" b="1" spc="37" dirty="0">
                <a:solidFill>
                  <a:schemeClr val="accent2"/>
                </a:solidFill>
                <a:latin typeface="+mj-lt"/>
                <a:cs typeface="VPJLQW+Century Gothic Bold"/>
              </a:rPr>
              <a:t> </a:t>
            </a:r>
            <a:r>
              <a:rPr lang="es-ES" b="1" dirty="0">
                <a:solidFill>
                  <a:schemeClr val="accent2"/>
                </a:solidFill>
                <a:latin typeface="+mj-lt"/>
                <a:cs typeface="VPJLQW+Century Gothic Bold"/>
              </a:rPr>
              <a:t>reservada</a:t>
            </a:r>
            <a:endParaRPr lang="es-ES" dirty="0">
              <a:solidFill>
                <a:schemeClr val="accent4"/>
              </a:solidFill>
              <a:latin typeface="+mj-lt"/>
            </a:endParaRPr>
          </a:p>
          <a:p>
            <a:endParaRPr lang="es-E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B085550-094B-33F8-D3AE-0FF418F72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/>
              <a:t>3. Lenguajes de programación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1058E26-765A-EA74-A8F9-5410C8376F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1">
            <a:normAutofit fontScale="92500" lnSpcReduction="20000"/>
          </a:bodyPr>
          <a:lstStyle/>
          <a:p>
            <a:pPr marL="0" indent="0">
              <a:lnSpc>
                <a:spcPct val="110000"/>
              </a:lnSpc>
              <a:spcAft>
                <a:spcPts val="600"/>
              </a:spcAft>
              <a:buNone/>
            </a:pPr>
            <a:r>
              <a:rPr lang="es-ES" b="1" dirty="0">
                <a:solidFill>
                  <a:schemeClr val="accent4"/>
                </a:solidFill>
              </a:rPr>
              <a:t>3.1 ELEMENTOS</a:t>
            </a:r>
            <a:endParaRPr lang="es-ES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40196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3D5FAC7-5A04-7F4E-3624-2EB5D9966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D16AAE-F5C4-493B-86B4-8EB6ACFC47F5}" type="slidenum">
              <a:rPr lang="es-ES" smtClean="0"/>
              <a:t>13</a:t>
            </a:fld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28FF234-62F6-AE1F-DF6D-17BA7049B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/>
              <a:t>3. Lenguajes de programación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EB487555-6AAC-9E21-F38B-EE20F77872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b="1">
                <a:solidFill>
                  <a:schemeClr val="accent4"/>
                </a:solidFill>
              </a:rPr>
              <a:t>3.2 CLASIFICACIÓN:</a:t>
            </a:r>
            <a:endParaRPr lang="es-ES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CB605C24-41D2-2961-4D31-0683DB6393F2}"/>
              </a:ext>
            </a:extLst>
          </p:cNvPr>
          <p:cNvSpPr/>
          <p:nvPr/>
        </p:nvSpPr>
        <p:spPr>
          <a:xfrm>
            <a:off x="373369" y="3429000"/>
            <a:ext cx="236230" cy="2241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73309C54-B58D-968B-789E-F70207DD624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1600" y="884238"/>
            <a:ext cx="8707438" cy="5710237"/>
          </a:xfrm>
        </p:spPr>
        <p:txBody>
          <a:bodyPr numCol="1">
            <a:normAutofit/>
          </a:bodyPr>
          <a:lstStyle/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s-ES">
                <a:solidFill>
                  <a:schemeClr val="accent4"/>
                </a:solidFill>
              </a:rPr>
              <a:t>Han evolucionado mucho, más amigables, más alto nivel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s-ES">
                <a:solidFill>
                  <a:schemeClr val="accent4"/>
                </a:solidFill>
              </a:rPr>
              <a:t>A veces, sin embargo, crean programas menos eficientes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s-ES">
                <a:solidFill>
                  <a:schemeClr val="accent4"/>
                </a:solidFill>
              </a:rPr>
              <a:t>Muy numerosos:</a:t>
            </a:r>
          </a:p>
          <a:p>
            <a:pPr lvl="1">
              <a:lnSpc>
                <a:spcPct val="110000"/>
              </a:lnSpc>
              <a:spcAft>
                <a:spcPts val="600"/>
              </a:spcAft>
            </a:pPr>
            <a:r>
              <a:rPr lang="es-ES">
                <a:solidFill>
                  <a:schemeClr val="accent4"/>
                </a:solidFill>
              </a:rPr>
              <a:t>Máquina, ensamblador, Pascal, C, Visual Basic, C#, JavaScript</a:t>
            </a:r>
          </a:p>
          <a:p>
            <a:pPr marL="800100" lvl="2">
              <a:lnSpc>
                <a:spcPct val="120000"/>
              </a:lnSpc>
              <a:spcBef>
                <a:spcPts val="0"/>
              </a:spcBef>
            </a:pPr>
            <a:r>
              <a:rPr lang="es-ES" b="1">
                <a:solidFill>
                  <a:schemeClr val="accent2"/>
                </a:solidFill>
                <a:latin typeface="VPJLQW+Century Gothic Bold"/>
                <a:cs typeface="VPJLQW+Century Gothic Bold"/>
              </a:rPr>
              <a:t>??? </a:t>
            </a:r>
          </a:p>
          <a:p>
            <a:pPr marL="0" indent="0">
              <a:lnSpc>
                <a:spcPct val="110000"/>
              </a:lnSpc>
              <a:spcAft>
                <a:spcPts val="600"/>
              </a:spcAft>
              <a:buNone/>
            </a:pPr>
            <a:endParaRPr lang="es-ES" b="1">
              <a:solidFill>
                <a:schemeClr val="accent4"/>
              </a:solidFill>
            </a:endParaRPr>
          </a:p>
          <a:p>
            <a:pPr marL="0" indent="0">
              <a:lnSpc>
                <a:spcPct val="110000"/>
              </a:lnSpc>
              <a:spcAft>
                <a:spcPts val="600"/>
              </a:spcAft>
              <a:buNone/>
            </a:pPr>
            <a:endParaRPr lang="es-ES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9345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Los microprocesadores 8086 y 8088">
            <a:extLst>
              <a:ext uri="{FF2B5EF4-FFF2-40B4-BE49-F238E27FC236}">
                <a16:creationId xmlns:a16="http://schemas.microsoft.com/office/drawing/2014/main" id="{EB3B7C13-5E73-A635-4F09-6EE2D90C98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0998" y="1586751"/>
            <a:ext cx="4758193" cy="5154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0EBE8A9-65D0-A411-0F23-DB1325F5C3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D16AAE-F5C4-493B-86B4-8EB6ACFC47F5}" type="slidenum">
              <a:rPr lang="es-ES" smtClean="0"/>
              <a:t>14</a:t>
            </a:fld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28FF234-62F6-AE1F-DF6D-17BA7049B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/>
              <a:t>3. Lenguajes de programación</a:t>
            </a:r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8D8E2F9A-4622-E92E-9B2A-D0950BCE63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b="1">
                <a:solidFill>
                  <a:schemeClr val="accent4"/>
                </a:solidFill>
              </a:rPr>
              <a:t>3.2 CLASIFICACIÓN SEGÚN EL NIVEL:</a:t>
            </a:r>
          </a:p>
          <a:p>
            <a:endParaRPr lang="es-ES"/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73309C54-B58D-968B-789E-F70207DD624B}"/>
              </a:ext>
            </a:extLst>
          </p:cNvPr>
          <p:cNvSpPr txBox="1">
            <a:spLocks/>
          </p:cNvSpPr>
          <p:nvPr/>
        </p:nvSpPr>
        <p:spPr>
          <a:xfrm>
            <a:off x="291057" y="883920"/>
            <a:ext cx="7736543" cy="5289177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s-ES">
                <a:solidFill>
                  <a:schemeClr val="accent4"/>
                </a:solidFill>
              </a:rPr>
              <a:t>Tipo 1: </a:t>
            </a:r>
            <a:r>
              <a:rPr lang="es-ES" b="1">
                <a:solidFill>
                  <a:schemeClr val="accent4"/>
                </a:solidFill>
              </a:rPr>
              <a:t>Máquina</a:t>
            </a:r>
            <a:r>
              <a:rPr lang="es-ES">
                <a:solidFill>
                  <a:schemeClr val="accent4"/>
                </a:solidFill>
              </a:rPr>
              <a:t> 10101100 10110110 00110001</a:t>
            </a:r>
          </a:p>
          <a:p>
            <a:pPr lvl="1">
              <a:lnSpc>
                <a:spcPct val="110000"/>
              </a:lnSpc>
              <a:spcAft>
                <a:spcPts val="600"/>
              </a:spcAft>
            </a:pPr>
            <a:r>
              <a:rPr lang="es-ES">
                <a:solidFill>
                  <a:schemeClr val="accent4"/>
                </a:solidFill>
              </a:rPr>
              <a:t>Más </a:t>
            </a:r>
            <a:r>
              <a:rPr lang="es-ES" b="1">
                <a:solidFill>
                  <a:schemeClr val="tx2"/>
                </a:solidFill>
              </a:rPr>
              <a:t>bajo</a:t>
            </a:r>
            <a:r>
              <a:rPr lang="es-ES">
                <a:solidFill>
                  <a:schemeClr val="accent4"/>
                </a:solidFill>
              </a:rPr>
              <a:t> nivel, muy difíciles</a:t>
            </a:r>
          </a:p>
          <a:p>
            <a:pPr lvl="1">
              <a:lnSpc>
                <a:spcPct val="110000"/>
              </a:lnSpc>
              <a:spcAft>
                <a:spcPts val="600"/>
              </a:spcAft>
            </a:pPr>
            <a:r>
              <a:rPr lang="es-ES">
                <a:solidFill>
                  <a:schemeClr val="accent4"/>
                </a:solidFill>
              </a:rPr>
              <a:t>Comprendido por la CPU</a:t>
            </a:r>
          </a:p>
          <a:p>
            <a:pPr lvl="1">
              <a:lnSpc>
                <a:spcPct val="110000"/>
              </a:lnSpc>
              <a:spcAft>
                <a:spcPts val="600"/>
              </a:spcAft>
            </a:pPr>
            <a:r>
              <a:rPr lang="es-ES" b="1">
                <a:solidFill>
                  <a:schemeClr val="accent4"/>
                </a:solidFill>
              </a:rPr>
              <a:t>Dependiente</a:t>
            </a:r>
            <a:r>
              <a:rPr lang="es-ES">
                <a:solidFill>
                  <a:schemeClr val="accent4"/>
                </a:solidFill>
              </a:rPr>
              <a:t> del hardware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s-ES">
                <a:solidFill>
                  <a:schemeClr val="accent4"/>
                </a:solidFill>
              </a:rPr>
              <a:t>Tipo 2: </a:t>
            </a:r>
            <a:r>
              <a:rPr lang="es-ES" b="1">
                <a:solidFill>
                  <a:schemeClr val="accent4"/>
                </a:solidFill>
              </a:rPr>
              <a:t>Ensamblador</a:t>
            </a:r>
            <a:r>
              <a:rPr lang="es-ES">
                <a:solidFill>
                  <a:schemeClr val="accent4"/>
                </a:solidFill>
              </a:rPr>
              <a:t> </a:t>
            </a:r>
          </a:p>
          <a:p>
            <a:pPr lvl="1">
              <a:lnSpc>
                <a:spcPct val="110000"/>
              </a:lnSpc>
              <a:spcAft>
                <a:spcPts val="600"/>
              </a:spcAft>
            </a:pPr>
            <a:r>
              <a:rPr lang="es-ES" b="1">
                <a:solidFill>
                  <a:schemeClr val="tx2"/>
                </a:solidFill>
              </a:rPr>
              <a:t>Medio</a:t>
            </a:r>
            <a:r>
              <a:rPr lang="es-ES">
                <a:solidFill>
                  <a:schemeClr val="accent4"/>
                </a:solidFill>
              </a:rPr>
              <a:t> nivel, Más comprensibles</a:t>
            </a:r>
          </a:p>
          <a:p>
            <a:pPr lvl="1">
              <a:lnSpc>
                <a:spcPct val="110000"/>
              </a:lnSpc>
              <a:spcAft>
                <a:spcPts val="600"/>
              </a:spcAft>
            </a:pPr>
            <a:r>
              <a:rPr lang="es-ES" b="1">
                <a:solidFill>
                  <a:schemeClr val="accent4"/>
                </a:solidFill>
              </a:rPr>
              <a:t>Dependiente</a:t>
            </a:r>
            <a:r>
              <a:rPr lang="es-ES">
                <a:solidFill>
                  <a:schemeClr val="accent4"/>
                </a:solidFill>
              </a:rPr>
              <a:t> del hardware</a:t>
            </a:r>
          </a:p>
          <a:p>
            <a:pPr lvl="1">
              <a:lnSpc>
                <a:spcPct val="110000"/>
              </a:lnSpc>
              <a:spcAft>
                <a:spcPts val="600"/>
              </a:spcAft>
            </a:pPr>
            <a:r>
              <a:rPr lang="es-ES">
                <a:solidFill>
                  <a:schemeClr val="accent4"/>
                </a:solidFill>
              </a:rPr>
              <a:t>Necesita compilación</a:t>
            </a:r>
          </a:p>
          <a:p>
            <a:pPr lvl="1">
              <a:lnSpc>
                <a:spcPct val="110000"/>
              </a:lnSpc>
              <a:spcAft>
                <a:spcPts val="600"/>
              </a:spcAft>
            </a:pPr>
            <a:r>
              <a:rPr lang="es-ES">
                <a:solidFill>
                  <a:schemeClr val="accent4"/>
                </a:solidFill>
              </a:rPr>
              <a:t>Nemónicos (ADD, SUM, MOV…)</a:t>
            </a:r>
          </a:p>
          <a:p>
            <a:pPr lvl="1">
              <a:lnSpc>
                <a:spcPct val="110000"/>
              </a:lnSpc>
              <a:spcAft>
                <a:spcPts val="600"/>
              </a:spcAft>
            </a:pPr>
            <a:r>
              <a:rPr lang="es-ES">
                <a:solidFill>
                  <a:schemeClr val="accent4"/>
                </a:solidFill>
              </a:rPr>
              <a:t>Registros, ALU, memoria física</a:t>
            </a:r>
          </a:p>
          <a:p>
            <a:pPr lvl="1">
              <a:lnSpc>
                <a:spcPct val="110000"/>
              </a:lnSpc>
              <a:spcAft>
                <a:spcPts val="600"/>
              </a:spcAft>
            </a:pPr>
            <a:endParaRPr lang="es-ES" b="1">
              <a:solidFill>
                <a:schemeClr val="accent2"/>
              </a:solidFill>
              <a:latin typeface="VPJLQW+Century Gothic Bold"/>
              <a:cs typeface="VPJLQW+Century Gothic Bold"/>
            </a:endParaRPr>
          </a:p>
          <a:p>
            <a:pPr marL="0" indent="0">
              <a:lnSpc>
                <a:spcPct val="110000"/>
              </a:lnSpc>
              <a:spcAft>
                <a:spcPts val="600"/>
              </a:spcAft>
              <a:buFont typeface="Wingdings 3" charset="2"/>
              <a:buNone/>
            </a:pPr>
            <a:endParaRPr lang="es-ES" b="1">
              <a:solidFill>
                <a:schemeClr val="accent4"/>
              </a:solidFill>
            </a:endParaRPr>
          </a:p>
          <a:p>
            <a:pPr marL="0" indent="0">
              <a:lnSpc>
                <a:spcPct val="110000"/>
              </a:lnSpc>
              <a:spcAft>
                <a:spcPts val="600"/>
              </a:spcAft>
              <a:buFont typeface="Wingdings 3" charset="2"/>
              <a:buNone/>
            </a:pPr>
            <a:endParaRPr lang="es-ES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86519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C2F229D-8937-9A45-E83A-000926A9FD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D16AAE-F5C4-493B-86B4-8EB6ACFC47F5}" type="slidenum">
              <a:rPr lang="es-ES" smtClean="0"/>
              <a:t>15</a:t>
            </a:fld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28FF234-62F6-AE1F-DF6D-17BA7049B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/>
              <a:t>3. Lenguajes de programación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21055812-227D-0800-50D5-6A8AEBF973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b="1">
                <a:solidFill>
                  <a:schemeClr val="accent4"/>
                </a:solidFill>
              </a:rPr>
              <a:t>3.2 CLASIFICACIÓN SEGÚN EL NIVEL:</a:t>
            </a:r>
          </a:p>
          <a:p>
            <a:endParaRPr lang="es-E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0A2ACD0-E11E-1C02-5126-0A4AD6AFF0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4306" y="2093334"/>
            <a:ext cx="4150486" cy="3400086"/>
          </a:xfrm>
          <a:prstGeom prst="rect">
            <a:avLst/>
          </a:prstGeom>
        </p:spPr>
      </p:pic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73309C54-B58D-968B-789E-F70207DD624B}"/>
              </a:ext>
            </a:extLst>
          </p:cNvPr>
          <p:cNvSpPr txBox="1">
            <a:spLocks/>
          </p:cNvSpPr>
          <p:nvPr/>
        </p:nvSpPr>
        <p:spPr>
          <a:xfrm>
            <a:off x="99208" y="867596"/>
            <a:ext cx="8881652" cy="5990404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s-ES" dirty="0">
                <a:solidFill>
                  <a:schemeClr val="accent4"/>
                </a:solidFill>
              </a:rPr>
              <a:t>Tipo 3: </a:t>
            </a:r>
            <a:r>
              <a:rPr lang="es-ES" b="1" dirty="0">
                <a:solidFill>
                  <a:schemeClr val="tx2"/>
                </a:solidFill>
              </a:rPr>
              <a:t>Alto</a:t>
            </a:r>
            <a:r>
              <a:rPr lang="es-ES" b="1" dirty="0">
                <a:solidFill>
                  <a:schemeClr val="accent4"/>
                </a:solidFill>
              </a:rPr>
              <a:t> nivel</a:t>
            </a:r>
          </a:p>
          <a:p>
            <a:pPr lvl="1">
              <a:lnSpc>
                <a:spcPct val="110000"/>
              </a:lnSpc>
              <a:spcAft>
                <a:spcPts val="600"/>
              </a:spcAft>
            </a:pPr>
            <a:r>
              <a:rPr lang="es-ES" dirty="0">
                <a:solidFill>
                  <a:schemeClr val="accent4"/>
                </a:solidFill>
              </a:rPr>
              <a:t>Intuitivos, sencillos, cercanos: IF, WHILE, DO</a:t>
            </a:r>
          </a:p>
          <a:p>
            <a:pPr lvl="1">
              <a:lnSpc>
                <a:spcPct val="110000"/>
              </a:lnSpc>
              <a:spcAft>
                <a:spcPts val="600"/>
              </a:spcAft>
            </a:pPr>
            <a:r>
              <a:rPr lang="es-ES" dirty="0">
                <a:solidFill>
                  <a:schemeClr val="accent4"/>
                </a:solidFill>
              </a:rPr>
              <a:t>Librerías y funciones predeterminadas</a:t>
            </a:r>
          </a:p>
          <a:p>
            <a:pPr lvl="1">
              <a:lnSpc>
                <a:spcPct val="110000"/>
              </a:lnSpc>
              <a:spcAft>
                <a:spcPts val="600"/>
              </a:spcAft>
            </a:pPr>
            <a:r>
              <a:rPr lang="es-ES" dirty="0" err="1">
                <a:solidFill>
                  <a:schemeClr val="accent4"/>
                </a:solidFill>
              </a:rPr>
              <a:t>Frameworks</a:t>
            </a:r>
            <a:endParaRPr lang="es-ES" dirty="0">
              <a:solidFill>
                <a:schemeClr val="accent4"/>
              </a:solidFill>
            </a:endParaRPr>
          </a:p>
          <a:p>
            <a:pPr lvl="1">
              <a:lnSpc>
                <a:spcPct val="110000"/>
              </a:lnSpc>
              <a:spcAft>
                <a:spcPts val="600"/>
              </a:spcAft>
            </a:pPr>
            <a:r>
              <a:rPr lang="es-ES" dirty="0">
                <a:solidFill>
                  <a:schemeClr val="accent4"/>
                </a:solidFill>
              </a:rPr>
              <a:t>Independiente del HARDWARE</a:t>
            </a:r>
          </a:p>
          <a:p>
            <a:pPr lvl="1">
              <a:lnSpc>
                <a:spcPct val="110000"/>
              </a:lnSpc>
              <a:spcAft>
                <a:spcPts val="600"/>
              </a:spcAft>
            </a:pPr>
            <a:endParaRPr lang="es-ES" dirty="0">
              <a:solidFill>
                <a:schemeClr val="accent4"/>
              </a:solidFill>
            </a:endParaRPr>
          </a:p>
          <a:p>
            <a:pPr lvl="1">
              <a:lnSpc>
                <a:spcPct val="110000"/>
              </a:lnSpc>
              <a:spcAft>
                <a:spcPts val="600"/>
              </a:spcAft>
            </a:pPr>
            <a:endParaRPr lang="es-ES" dirty="0">
              <a:solidFill>
                <a:schemeClr val="accent4"/>
              </a:solidFill>
            </a:endParaRPr>
          </a:p>
          <a:p>
            <a:pPr marL="914400" lvl="2" indent="0">
              <a:lnSpc>
                <a:spcPct val="110000"/>
              </a:lnSpc>
              <a:spcAft>
                <a:spcPts val="600"/>
              </a:spcAft>
              <a:buNone/>
            </a:pPr>
            <a:r>
              <a:rPr lang="es-ES" i="1" dirty="0">
                <a:solidFill>
                  <a:schemeClr val="accent4"/>
                </a:solidFill>
              </a:rPr>
              <a:t>Si tienen acceso directo a la memoria</a:t>
            </a:r>
          </a:p>
          <a:p>
            <a:pPr marL="914400" lvl="2" indent="0">
              <a:lnSpc>
                <a:spcPct val="110000"/>
              </a:lnSpc>
              <a:spcAft>
                <a:spcPts val="600"/>
              </a:spcAft>
              <a:buNone/>
            </a:pPr>
            <a:r>
              <a:rPr lang="es-ES" i="1" dirty="0">
                <a:solidFill>
                  <a:schemeClr val="accent4"/>
                </a:solidFill>
              </a:rPr>
              <a:t>y punteros se consideran de más bajo nivel</a:t>
            </a:r>
          </a:p>
          <a:p>
            <a:pPr marL="914400" lvl="2" indent="0">
              <a:lnSpc>
                <a:spcPct val="110000"/>
              </a:lnSpc>
              <a:spcAft>
                <a:spcPts val="600"/>
              </a:spcAft>
              <a:buNone/>
            </a:pPr>
            <a:r>
              <a:rPr lang="es-ES" i="1" dirty="0">
                <a:solidFill>
                  <a:schemeClr val="accent4"/>
                </a:solidFill>
              </a:rPr>
              <a:t>en términos relativos</a:t>
            </a:r>
          </a:p>
          <a:p>
            <a:pPr lvl="1">
              <a:lnSpc>
                <a:spcPct val="110000"/>
              </a:lnSpc>
              <a:spcAft>
                <a:spcPts val="600"/>
              </a:spcAft>
            </a:pPr>
            <a:endParaRPr lang="es-ES" dirty="0">
              <a:solidFill>
                <a:schemeClr val="accent4"/>
              </a:solidFill>
            </a:endParaRPr>
          </a:p>
          <a:p>
            <a:pPr lvl="1">
              <a:lnSpc>
                <a:spcPct val="110000"/>
              </a:lnSpc>
              <a:spcAft>
                <a:spcPts val="600"/>
              </a:spcAft>
            </a:pPr>
            <a:r>
              <a:rPr lang="es-ES" sz="1400" dirty="0"/>
              <a:t>La diferencia entre bajo y alto nivel </a:t>
            </a:r>
            <a:r>
              <a:rPr lang="es-ES" sz="1400" b="1" dirty="0"/>
              <a:t>no es absoluta</a:t>
            </a:r>
            <a:r>
              <a:rPr lang="es-ES" sz="1400" dirty="0"/>
              <a:t>, sino relativa a cuánto se acerca el lenguaje al lenguaje humano frente al lenguaje máquina.</a:t>
            </a:r>
          </a:p>
          <a:p>
            <a:pPr lvl="1">
              <a:lnSpc>
                <a:spcPct val="110000"/>
              </a:lnSpc>
              <a:spcAft>
                <a:spcPts val="600"/>
              </a:spcAft>
            </a:pPr>
            <a:endParaRPr lang="es-ES" b="1" dirty="0">
              <a:solidFill>
                <a:schemeClr val="accent2"/>
              </a:solidFill>
              <a:latin typeface="VPJLQW+Century Gothic Bold"/>
              <a:cs typeface="VPJLQW+Century Gothic Bold"/>
            </a:endParaRPr>
          </a:p>
          <a:p>
            <a:pPr marL="0" indent="0">
              <a:lnSpc>
                <a:spcPct val="110000"/>
              </a:lnSpc>
              <a:spcAft>
                <a:spcPts val="600"/>
              </a:spcAft>
              <a:buFont typeface="Wingdings 3" charset="2"/>
              <a:buNone/>
            </a:pPr>
            <a:endParaRPr lang="es-ES" b="1" dirty="0">
              <a:solidFill>
                <a:schemeClr val="accent4"/>
              </a:solidFill>
            </a:endParaRPr>
          </a:p>
          <a:p>
            <a:pPr marL="0" indent="0">
              <a:lnSpc>
                <a:spcPct val="110000"/>
              </a:lnSpc>
              <a:spcAft>
                <a:spcPts val="600"/>
              </a:spcAft>
              <a:buFont typeface="Wingdings 3" charset="2"/>
              <a:buNone/>
            </a:pPr>
            <a:endParaRPr lang="es-ES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16555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0DD0908-83EA-717B-E7D6-7AECE96655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D16AAE-F5C4-493B-86B4-8EB6ACFC47F5}" type="slidenum">
              <a:rPr lang="es-ES" smtClean="0"/>
              <a:t>16</a:t>
            </a:fld>
            <a:endParaRPr lang="es-ES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365BE270-73D5-A2C7-EFAB-7370A2CE755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S" dirty="0"/>
              <a:t>Ensamblador</a:t>
            </a:r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DED6DFE9-DFA0-B40A-8FB2-510DF1C9A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Comparativa entre niveles</a:t>
            </a:r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5069BF29-3DB3-2645-AB46-B43D079FED6F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517802" y="1316037"/>
            <a:ext cx="3090863" cy="4225925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s-ES">
                <a:latin typeface="Courier New" panose="02070309020205020404" pitchFamily="49" charset="0"/>
                <a:cs typeface="Courier New" panose="02070309020205020404" pitchFamily="49" charset="0"/>
              </a:rPr>
              <a:t>    PRINCIPAL PROC</a:t>
            </a:r>
          </a:p>
          <a:p>
            <a:pPr marL="0" indent="0">
              <a:buNone/>
            </a:pPr>
            <a:r>
              <a:rPr lang="es-ES">
                <a:latin typeface="Courier New" panose="02070309020205020404" pitchFamily="49" charset="0"/>
                <a:cs typeface="Courier New" panose="02070309020205020404" pitchFamily="49" charset="0"/>
              </a:rPr>
              <a:t>        MOV AX, DATOS</a:t>
            </a:r>
          </a:p>
          <a:p>
            <a:pPr marL="0" indent="0">
              <a:buNone/>
            </a:pPr>
            <a:r>
              <a:rPr lang="es-ES">
                <a:latin typeface="Courier New" panose="02070309020205020404" pitchFamily="49" charset="0"/>
                <a:cs typeface="Courier New" panose="02070309020205020404" pitchFamily="49" charset="0"/>
              </a:rPr>
              <a:t>        MOV DS, AX</a:t>
            </a:r>
          </a:p>
          <a:p>
            <a:pPr marL="0" indent="0">
              <a:buNone/>
            </a:pPr>
            <a:r>
              <a:rPr lang="es-ES">
                <a:latin typeface="Courier New" panose="02070309020205020404" pitchFamily="49" charset="0"/>
                <a:cs typeface="Courier New" panose="02070309020205020404" pitchFamily="49" charset="0"/>
              </a:rPr>
              <a:t>        MOV AH, 9</a:t>
            </a:r>
          </a:p>
          <a:p>
            <a:pPr marL="0" indent="0">
              <a:buNone/>
            </a:pPr>
            <a:r>
              <a:rPr lang="es-ES">
                <a:latin typeface="Courier New" panose="02070309020205020404" pitchFamily="49" charset="0"/>
                <a:cs typeface="Courier New" panose="02070309020205020404" pitchFamily="49" charset="0"/>
              </a:rPr>
              <a:t>        MOV DX, OFFSET MENSAJE</a:t>
            </a:r>
          </a:p>
          <a:p>
            <a:pPr marL="0" indent="0">
              <a:buNone/>
            </a:pPr>
            <a:r>
              <a:rPr lang="es-ES">
                <a:latin typeface="Courier New" panose="02070309020205020404" pitchFamily="49" charset="0"/>
                <a:cs typeface="Courier New" panose="02070309020205020404" pitchFamily="49" charset="0"/>
              </a:rPr>
              <a:t>        INT 21H</a:t>
            </a:r>
          </a:p>
          <a:p>
            <a:pPr marL="0" indent="0">
              <a:buNone/>
            </a:pPr>
            <a:endParaRPr lang="es-ES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s-ES">
                <a:latin typeface="Courier New" panose="02070309020205020404" pitchFamily="49" charset="0"/>
                <a:cs typeface="Courier New" panose="02070309020205020404" pitchFamily="49" charset="0"/>
              </a:rPr>
              <a:t>        MOV AH, 4CH</a:t>
            </a:r>
          </a:p>
          <a:p>
            <a:pPr marL="0" indent="0">
              <a:buNone/>
            </a:pPr>
            <a:r>
              <a:rPr lang="es-ES">
                <a:latin typeface="Courier New" panose="02070309020205020404" pitchFamily="49" charset="0"/>
                <a:cs typeface="Courier New" panose="02070309020205020404" pitchFamily="49" charset="0"/>
              </a:rPr>
              <a:t>        INT 21H</a:t>
            </a:r>
          </a:p>
          <a:p>
            <a:pPr marL="0" indent="0">
              <a:buNone/>
            </a:pPr>
            <a:r>
              <a:rPr lang="es-ES">
                <a:latin typeface="Courier New" panose="02070309020205020404" pitchFamily="49" charset="0"/>
                <a:cs typeface="Courier New" panose="02070309020205020404" pitchFamily="49" charset="0"/>
              </a:rPr>
              <a:t>    PRINCIPAL ENDP</a:t>
            </a:r>
          </a:p>
          <a:p>
            <a:pPr marL="0" indent="0">
              <a:buNone/>
            </a:pPr>
            <a:endParaRPr lang="es-ES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s-ES">
                <a:latin typeface="Courier New" panose="02070309020205020404" pitchFamily="49" charset="0"/>
                <a:cs typeface="Courier New" panose="02070309020205020404" pitchFamily="49" charset="0"/>
              </a:rPr>
              <a:t>CODIGO ENDS</a:t>
            </a:r>
          </a:p>
          <a:p>
            <a:pPr marL="0" indent="0">
              <a:buNone/>
            </a:pPr>
            <a:r>
              <a:rPr lang="es-ES">
                <a:latin typeface="Courier New" panose="02070309020205020404" pitchFamily="49" charset="0"/>
                <a:cs typeface="Courier New" panose="02070309020205020404" pitchFamily="49" charset="0"/>
              </a:rPr>
              <a:t>END PRINCIPAL</a:t>
            </a:r>
          </a:p>
          <a:p>
            <a:pPr marL="0" indent="0">
              <a:buNone/>
            </a:pPr>
            <a:endParaRPr lang="es-ES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FC1819CB-1EFF-38B9-86A2-8E2CBE531F8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469824" y="723250"/>
            <a:ext cx="3090862" cy="576262"/>
          </a:xfrm>
        </p:spPr>
        <p:txBody>
          <a:bodyPr>
            <a:normAutofit/>
          </a:bodyPr>
          <a:lstStyle/>
          <a:p>
            <a:r>
              <a:rPr lang="es-ES" dirty="0"/>
              <a:t>Máquina</a:t>
            </a:r>
          </a:p>
        </p:txBody>
      </p:sp>
      <p:sp>
        <p:nvSpPr>
          <p:cNvPr id="9" name="Marcador de contenido 8">
            <a:extLst>
              <a:ext uri="{FF2B5EF4-FFF2-40B4-BE49-F238E27FC236}">
                <a16:creationId xmlns:a16="http://schemas.microsoft.com/office/drawing/2014/main" id="{054650F8-E8BB-410F-7062-11573737CF20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4455319" y="1610264"/>
            <a:ext cx="3090862" cy="39957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B8 00 00 8E D8 B9 0D 01 BA 0E 01 CD 21 B4 4C CD 21</a:t>
            </a:r>
          </a:p>
          <a:p>
            <a:pPr marL="0" indent="0">
              <a:buNone/>
            </a:pPr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10111000 00000000 10001110 11011000 10111001 00001101 00000001 10111010 00001110 00000001 11001101 00100001 10110100 01001100 11001101 00100001</a:t>
            </a:r>
          </a:p>
          <a:p>
            <a:pPr marL="0" indent="0">
              <a:buNone/>
            </a:pPr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49599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6F4BF64-3F5B-EA47-60EC-7965017121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D16AAE-F5C4-493B-86B4-8EB6ACFC47F5}" type="slidenum">
              <a:rPr lang="es-ES" smtClean="0"/>
              <a:t>17</a:t>
            </a:fld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28FF234-62F6-AE1F-DF6D-17BA7049B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/>
              <a:t>3. Lenguajes de programación</a:t>
            </a:r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7AA3A69D-CFA1-A451-3FD5-247FDD0F7B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b="1">
                <a:solidFill>
                  <a:schemeClr val="accent4"/>
                </a:solidFill>
              </a:rPr>
              <a:t>3.3 CLASIFICACIÓN según paradigmas de programación: </a:t>
            </a:r>
          </a:p>
          <a:p>
            <a:endParaRPr lang="es-ES"/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73309C54-B58D-968B-789E-F70207DD624B}"/>
              </a:ext>
            </a:extLst>
          </p:cNvPr>
          <p:cNvSpPr txBox="1">
            <a:spLocks/>
          </p:cNvSpPr>
          <p:nvPr/>
        </p:nvSpPr>
        <p:spPr>
          <a:xfrm>
            <a:off x="99208" y="867596"/>
            <a:ext cx="8269288" cy="6204536"/>
          </a:xfrm>
          <a:prstGeom prst="rect">
            <a:avLst/>
          </a:prstGeom>
        </p:spPr>
        <p:txBody>
          <a:bodyPr vert="horz" lIns="91440" tIns="45720" rIns="91440" bIns="45720" numCol="1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10000"/>
              </a:lnSpc>
              <a:spcAft>
                <a:spcPts val="600"/>
              </a:spcAft>
            </a:pPr>
            <a:r>
              <a:rPr lang="es-ES" dirty="0">
                <a:solidFill>
                  <a:schemeClr val="tx2"/>
                </a:solidFill>
              </a:rPr>
              <a:t>1. Programación </a:t>
            </a:r>
            <a:r>
              <a:rPr lang="es-ES" b="1" dirty="0">
                <a:solidFill>
                  <a:schemeClr val="accent4"/>
                </a:solidFill>
              </a:rPr>
              <a:t>estructurada</a:t>
            </a:r>
            <a:endParaRPr lang="es-ES" dirty="0">
              <a:solidFill>
                <a:schemeClr val="accent4"/>
              </a:solidFill>
            </a:endParaRPr>
          </a:p>
          <a:p>
            <a:pPr lvl="2">
              <a:lnSpc>
                <a:spcPct val="110000"/>
              </a:lnSpc>
              <a:spcAft>
                <a:spcPts val="600"/>
              </a:spcAft>
            </a:pPr>
            <a:r>
              <a:rPr lang="es-ES" dirty="0">
                <a:solidFill>
                  <a:schemeClr val="tx2"/>
                </a:solidFill>
              </a:rPr>
              <a:t>Secuencia ordenada</a:t>
            </a:r>
          </a:p>
          <a:p>
            <a:pPr lvl="2">
              <a:lnSpc>
                <a:spcPct val="110000"/>
              </a:lnSpc>
              <a:spcAft>
                <a:spcPts val="600"/>
              </a:spcAft>
            </a:pPr>
            <a:r>
              <a:rPr lang="es-ES" dirty="0">
                <a:solidFill>
                  <a:schemeClr val="tx2"/>
                </a:solidFill>
              </a:rPr>
              <a:t>Bloques lógicos según estructuras de control: DECISIONES Y REPETICIONES</a:t>
            </a:r>
          </a:p>
          <a:p>
            <a:pPr lvl="2">
              <a:lnSpc>
                <a:spcPct val="110000"/>
              </a:lnSpc>
              <a:spcAft>
                <a:spcPts val="600"/>
              </a:spcAft>
            </a:pPr>
            <a:r>
              <a:rPr lang="es-ES" dirty="0">
                <a:solidFill>
                  <a:schemeClr val="tx2"/>
                </a:solidFill>
              </a:rPr>
              <a:t>Sencilla</a:t>
            </a:r>
          </a:p>
          <a:p>
            <a:pPr lvl="2">
              <a:lnSpc>
                <a:spcPct val="110000"/>
              </a:lnSpc>
              <a:spcAft>
                <a:spcPts val="600"/>
              </a:spcAft>
            </a:pPr>
            <a:r>
              <a:rPr lang="es-ES" dirty="0">
                <a:solidFill>
                  <a:schemeClr val="tx2"/>
                </a:solidFill>
              </a:rPr>
              <a:t>Inviable para programas grandes</a:t>
            </a:r>
          </a:p>
          <a:p>
            <a:pPr lvl="1">
              <a:lnSpc>
                <a:spcPct val="110000"/>
              </a:lnSpc>
              <a:spcAft>
                <a:spcPts val="600"/>
              </a:spcAft>
            </a:pPr>
            <a:r>
              <a:rPr lang="es-ES" dirty="0">
                <a:solidFill>
                  <a:schemeClr val="tx2"/>
                </a:solidFill>
              </a:rPr>
              <a:t>2. Programación </a:t>
            </a:r>
            <a:r>
              <a:rPr lang="es-ES" b="1" dirty="0">
                <a:solidFill>
                  <a:schemeClr val="accent4"/>
                </a:solidFill>
              </a:rPr>
              <a:t>modular</a:t>
            </a:r>
          </a:p>
          <a:p>
            <a:pPr lvl="2">
              <a:lnSpc>
                <a:spcPct val="120000"/>
              </a:lnSpc>
              <a:spcAft>
                <a:spcPts val="600"/>
              </a:spcAft>
            </a:pPr>
            <a:r>
              <a:rPr lang="es-ES" dirty="0">
                <a:solidFill>
                  <a:schemeClr val="tx2"/>
                </a:solidFill>
              </a:rPr>
              <a:t>El problema se divide en partes más abarcables</a:t>
            </a:r>
          </a:p>
          <a:p>
            <a:pPr lvl="2">
              <a:lnSpc>
                <a:spcPct val="120000"/>
              </a:lnSpc>
              <a:spcAft>
                <a:spcPts val="600"/>
              </a:spcAft>
            </a:pPr>
            <a:r>
              <a:rPr lang="es-ES" dirty="0">
                <a:solidFill>
                  <a:schemeClr val="tx2"/>
                </a:solidFill>
              </a:rPr>
              <a:t>Facilita la comprensión y solución del programa</a:t>
            </a:r>
          </a:p>
          <a:p>
            <a:pPr lvl="2">
              <a:lnSpc>
                <a:spcPct val="120000"/>
              </a:lnSpc>
              <a:spcAft>
                <a:spcPts val="600"/>
              </a:spcAft>
            </a:pPr>
            <a:r>
              <a:rPr lang="es-ES" dirty="0">
                <a:solidFill>
                  <a:schemeClr val="tx2"/>
                </a:solidFill>
              </a:rPr>
              <a:t>Permite la planificación con distintas estrategias</a:t>
            </a:r>
          </a:p>
          <a:p>
            <a:pPr lvl="2">
              <a:lnSpc>
                <a:spcPct val="120000"/>
              </a:lnSpc>
              <a:spcAft>
                <a:spcPts val="600"/>
              </a:spcAft>
            </a:pPr>
            <a:r>
              <a:rPr lang="es-ES" dirty="0">
                <a:solidFill>
                  <a:schemeClr val="tx2"/>
                </a:solidFill>
              </a:rPr>
              <a:t>Posibilita el reparto del trabajo</a:t>
            </a:r>
          </a:p>
          <a:p>
            <a:pPr lvl="2">
              <a:lnSpc>
                <a:spcPct val="120000"/>
              </a:lnSpc>
              <a:spcAft>
                <a:spcPts val="600"/>
              </a:spcAft>
            </a:pPr>
            <a:r>
              <a:rPr lang="es-ES" dirty="0">
                <a:solidFill>
                  <a:schemeClr val="tx2"/>
                </a:solidFill>
              </a:rPr>
              <a:t>Permite la reutilización de los módulos</a:t>
            </a:r>
          </a:p>
          <a:p>
            <a:pPr lvl="2">
              <a:lnSpc>
                <a:spcPct val="120000"/>
              </a:lnSpc>
              <a:spcAft>
                <a:spcPts val="600"/>
              </a:spcAft>
            </a:pPr>
            <a:r>
              <a:rPr lang="es-ES" dirty="0">
                <a:solidFill>
                  <a:schemeClr val="tx2"/>
                </a:solidFill>
              </a:rPr>
              <a:t>Funciones, procedimientos</a:t>
            </a:r>
          </a:p>
          <a:p>
            <a:pPr lvl="2">
              <a:lnSpc>
                <a:spcPct val="120000"/>
              </a:lnSpc>
              <a:spcAft>
                <a:spcPts val="600"/>
              </a:spcAft>
            </a:pPr>
            <a:r>
              <a:rPr lang="es-ES" dirty="0">
                <a:solidFill>
                  <a:schemeClr val="tx2"/>
                </a:solidFill>
              </a:rPr>
              <a:t>Recursividad: una función se llama a sí misma</a:t>
            </a:r>
          </a:p>
          <a:p>
            <a:pPr marL="457200" lvl="1" indent="0">
              <a:lnSpc>
                <a:spcPct val="110000"/>
              </a:lnSpc>
              <a:spcAft>
                <a:spcPts val="600"/>
              </a:spcAft>
              <a:buFont typeface="Wingdings 3" charset="2"/>
              <a:buNone/>
            </a:pPr>
            <a:endParaRPr lang="es-ES" dirty="0">
              <a:solidFill>
                <a:schemeClr val="accent4"/>
              </a:solidFill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A900DB8F-CEAB-61DB-EA32-42B69D7304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9010" y="4954888"/>
            <a:ext cx="4305782" cy="1201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0653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1740EC0-E2AF-2376-CE3E-AFC0E7386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D16AAE-F5C4-493B-86B4-8EB6ACFC47F5}" type="slidenum">
              <a:rPr lang="es-ES" smtClean="0"/>
              <a:t>18</a:t>
            </a:fld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28FF234-62F6-AE1F-DF6D-17BA7049B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/>
              <a:t>3. Lenguajes de programación</a:t>
            </a:r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B2CBE871-89FA-B40A-CB67-FCF87C5238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b="1">
                <a:solidFill>
                  <a:schemeClr val="accent4"/>
                </a:solidFill>
              </a:rPr>
              <a:t>3.3 según paradigmas de programación:</a:t>
            </a:r>
            <a:endParaRPr lang="es-ES">
              <a:solidFill>
                <a:schemeClr val="accent4"/>
              </a:solidFill>
            </a:endParaRPr>
          </a:p>
          <a:p>
            <a:endParaRPr lang="es-ES"/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73309C54-B58D-968B-789E-F70207DD624B}"/>
              </a:ext>
            </a:extLst>
          </p:cNvPr>
          <p:cNvSpPr txBox="1">
            <a:spLocks/>
          </p:cNvSpPr>
          <p:nvPr/>
        </p:nvSpPr>
        <p:spPr>
          <a:xfrm>
            <a:off x="-128685" y="961604"/>
            <a:ext cx="8063645" cy="5289177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10000"/>
              </a:lnSpc>
              <a:spcAft>
                <a:spcPts val="600"/>
              </a:spcAft>
            </a:pPr>
            <a:r>
              <a:rPr lang="es-ES" dirty="0">
                <a:solidFill>
                  <a:schemeClr val="accent4"/>
                </a:solidFill>
              </a:rPr>
              <a:t>3. </a:t>
            </a:r>
            <a:r>
              <a:rPr lang="es-ES" dirty="0">
                <a:solidFill>
                  <a:schemeClr val="tx2"/>
                </a:solidFill>
              </a:rPr>
              <a:t>Programación </a:t>
            </a:r>
            <a:r>
              <a:rPr lang="es-ES" b="1" dirty="0">
                <a:solidFill>
                  <a:schemeClr val="accent4"/>
                </a:solidFill>
              </a:rPr>
              <a:t>orientada a objetos POO</a:t>
            </a:r>
          </a:p>
          <a:p>
            <a:pPr lvl="2">
              <a:lnSpc>
                <a:spcPct val="110000"/>
              </a:lnSpc>
              <a:spcAft>
                <a:spcPts val="600"/>
              </a:spcAft>
            </a:pPr>
            <a:r>
              <a:rPr lang="es-ES" dirty="0">
                <a:solidFill>
                  <a:schemeClr val="tx2"/>
                </a:solidFill>
              </a:rPr>
              <a:t>Las estructuras de programación representan entidades del mundo real (objetos)</a:t>
            </a:r>
          </a:p>
          <a:p>
            <a:pPr lvl="2">
              <a:lnSpc>
                <a:spcPct val="110000"/>
              </a:lnSpc>
              <a:spcAft>
                <a:spcPts val="600"/>
              </a:spcAft>
            </a:pPr>
            <a:r>
              <a:rPr lang="es-ES" dirty="0">
                <a:solidFill>
                  <a:schemeClr val="tx2"/>
                </a:solidFill>
              </a:rPr>
              <a:t>Los objetos presentas atributos (características) y métodos (funcionalidades)</a:t>
            </a:r>
          </a:p>
          <a:p>
            <a:pPr lvl="2">
              <a:lnSpc>
                <a:spcPct val="110000"/>
              </a:lnSpc>
              <a:spcAft>
                <a:spcPts val="600"/>
              </a:spcAft>
            </a:pPr>
            <a:r>
              <a:rPr lang="es-ES" dirty="0">
                <a:solidFill>
                  <a:schemeClr val="tx2"/>
                </a:solidFill>
              </a:rPr>
              <a:t>Este paradigma facilita la comprensión y reutilización de código</a:t>
            </a:r>
          </a:p>
          <a:p>
            <a:pPr lvl="2">
              <a:lnSpc>
                <a:spcPct val="110000"/>
              </a:lnSpc>
              <a:spcAft>
                <a:spcPts val="600"/>
              </a:spcAft>
            </a:pPr>
            <a:r>
              <a:rPr lang="es-ES" dirty="0">
                <a:solidFill>
                  <a:schemeClr val="tx2"/>
                </a:solidFill>
              </a:rPr>
              <a:t>Polimorfismo, herencia y encapsulación son propiedades de los objetos que aumentan la expresividad de estos lenguajes</a:t>
            </a:r>
          </a:p>
          <a:p>
            <a:pPr lvl="1">
              <a:lnSpc>
                <a:spcPct val="110000"/>
              </a:lnSpc>
              <a:spcAft>
                <a:spcPts val="600"/>
              </a:spcAft>
            </a:pPr>
            <a:r>
              <a:rPr lang="es-ES" dirty="0">
                <a:solidFill>
                  <a:schemeClr val="tx2"/>
                </a:solidFill>
              </a:rPr>
              <a:t>4. Programación </a:t>
            </a:r>
            <a:r>
              <a:rPr lang="es-ES" b="1" dirty="0">
                <a:solidFill>
                  <a:schemeClr val="accent4"/>
                </a:solidFill>
              </a:rPr>
              <a:t>lógica</a:t>
            </a:r>
          </a:p>
          <a:p>
            <a:pPr lvl="2">
              <a:lnSpc>
                <a:spcPct val="110000"/>
              </a:lnSpc>
              <a:spcAft>
                <a:spcPts val="600"/>
              </a:spcAft>
            </a:pPr>
            <a:r>
              <a:rPr lang="es-ES" dirty="0">
                <a:solidFill>
                  <a:schemeClr val="tx2"/>
                </a:solidFill>
              </a:rPr>
              <a:t>Es un paradigma completamente distinto a los anteriores</a:t>
            </a:r>
          </a:p>
          <a:p>
            <a:pPr lvl="2">
              <a:lnSpc>
                <a:spcPct val="110000"/>
              </a:lnSpc>
              <a:spcAft>
                <a:spcPts val="600"/>
              </a:spcAft>
            </a:pPr>
            <a:r>
              <a:rPr lang="es-ES" dirty="0">
                <a:solidFill>
                  <a:schemeClr val="tx2"/>
                </a:solidFill>
              </a:rPr>
              <a:t>Sigue la lógica formal</a:t>
            </a:r>
          </a:p>
          <a:p>
            <a:pPr lvl="2">
              <a:lnSpc>
                <a:spcPct val="110000"/>
              </a:lnSpc>
              <a:spcAft>
                <a:spcPts val="600"/>
              </a:spcAft>
            </a:pPr>
            <a:r>
              <a:rPr lang="es-ES" dirty="0">
                <a:solidFill>
                  <a:schemeClr val="tx2"/>
                </a:solidFill>
              </a:rPr>
              <a:t>Se definen hechos y reglas</a:t>
            </a:r>
          </a:p>
          <a:p>
            <a:pPr lvl="1">
              <a:lnSpc>
                <a:spcPct val="110000"/>
              </a:lnSpc>
              <a:spcAft>
                <a:spcPts val="600"/>
              </a:spcAft>
            </a:pPr>
            <a:r>
              <a:rPr lang="es-ES" dirty="0">
                <a:solidFill>
                  <a:schemeClr val="tx2"/>
                </a:solidFill>
              </a:rPr>
              <a:t>5. </a:t>
            </a:r>
            <a:r>
              <a:rPr lang="es-ES" i="1" dirty="0">
                <a:solidFill>
                  <a:schemeClr val="tx2"/>
                </a:solidFill>
              </a:rPr>
              <a:t>Otros</a:t>
            </a:r>
            <a:r>
              <a:rPr lang="es-ES" dirty="0">
                <a:solidFill>
                  <a:schemeClr val="tx2"/>
                </a:solidFill>
              </a:rPr>
              <a:t>: dinámica, funcional, restricciones, reactiva, DSL, multiparadigma, C/S, concurrente</a:t>
            </a:r>
          </a:p>
        </p:txBody>
      </p:sp>
    </p:spTree>
    <p:extLst>
      <p:ext uri="{BB962C8B-B14F-4D97-AF65-F5344CB8AC3E}">
        <p14:creationId xmlns:p14="http://schemas.microsoft.com/office/powerpoint/2010/main" val="26935859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5929B6-5F9B-298C-B282-9F195A4D5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/>
              <a:t>Ejemplo </a:t>
            </a:r>
            <a:r>
              <a:rPr lang="es-ES" dirty="0" err="1"/>
              <a:t>prolog</a:t>
            </a:r>
            <a:r>
              <a:rPr lang="es-ES" dirty="0"/>
              <a:t> (paradigma lógico)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FA04787-5A47-FF22-4B36-89B5B909D935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09599" y="1429306"/>
            <a:ext cx="6998564" cy="4612058"/>
          </a:xfrm>
        </p:spPr>
        <p:txBody>
          <a:bodyPr/>
          <a:lstStyle/>
          <a:p>
            <a:pPr marL="0" indent="0">
              <a:buNone/>
            </a:pPr>
            <a:r>
              <a:rPr lang="es-ES">
                <a:latin typeface="Courier New" panose="02070309020205020404" pitchFamily="49" charset="0"/>
                <a:cs typeface="Courier New" panose="02070309020205020404" pitchFamily="49" charset="0"/>
              </a:rPr>
              <a:t>% Hecho: Rubí es un gato.</a:t>
            </a:r>
          </a:p>
          <a:p>
            <a:pPr marL="0" indent="0">
              <a:buNone/>
            </a:pPr>
            <a:r>
              <a:rPr lang="es-ES" b="1">
                <a:latin typeface="Courier New" panose="02070309020205020404" pitchFamily="49" charset="0"/>
                <a:cs typeface="Courier New" panose="02070309020205020404" pitchFamily="49" charset="0"/>
              </a:rPr>
              <a:t>hecho(gato(</a:t>
            </a:r>
            <a:r>
              <a:rPr lang="es-ES" b="1" err="1">
                <a:latin typeface="Courier New" panose="02070309020205020404" pitchFamily="49" charset="0"/>
                <a:cs typeface="Courier New" panose="02070309020205020404" pitchFamily="49" charset="0"/>
              </a:rPr>
              <a:t>rubi</a:t>
            </a:r>
            <a:r>
              <a:rPr lang="es-ES" b="1">
                <a:latin typeface="Courier New" panose="02070309020205020404" pitchFamily="49" charset="0"/>
                <a:cs typeface="Courier New" panose="02070309020205020404" pitchFamily="49" charset="0"/>
              </a:rPr>
              <a:t>)).</a:t>
            </a:r>
          </a:p>
          <a:p>
            <a:pPr marL="0" indent="0">
              <a:buNone/>
            </a:pPr>
            <a:endParaRPr lang="es-ES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s-ES">
                <a:latin typeface="Courier New" panose="02070309020205020404" pitchFamily="49" charset="0"/>
                <a:cs typeface="Courier New" panose="02070309020205020404" pitchFamily="49" charset="0"/>
              </a:rPr>
              <a:t>% Regla: Todos los gatos tienen dientes.</a:t>
            </a:r>
          </a:p>
          <a:p>
            <a:pPr marL="0" indent="0">
              <a:buNone/>
            </a:pPr>
            <a:r>
              <a:rPr lang="es-ES" b="1">
                <a:latin typeface="Courier New" panose="02070309020205020404" pitchFamily="49" charset="0"/>
                <a:cs typeface="Courier New" panose="02070309020205020404" pitchFamily="49" charset="0"/>
              </a:rPr>
              <a:t>regla(</a:t>
            </a:r>
            <a:r>
              <a:rPr lang="es-ES" b="1" err="1">
                <a:latin typeface="Courier New" panose="02070309020205020404" pitchFamily="49" charset="0"/>
                <a:cs typeface="Courier New" panose="02070309020205020404" pitchFamily="49" charset="0"/>
              </a:rPr>
              <a:t>tiene_dientes</a:t>
            </a:r>
            <a:r>
              <a:rPr lang="es-ES" b="1">
                <a:latin typeface="Courier New" panose="02070309020205020404" pitchFamily="49" charset="0"/>
                <a:cs typeface="Courier New" panose="02070309020205020404" pitchFamily="49" charset="0"/>
              </a:rPr>
              <a:t>(X)) :- hecho(gato(X)).</a:t>
            </a:r>
          </a:p>
          <a:p>
            <a:pPr marL="0" indent="0">
              <a:buNone/>
            </a:pPr>
            <a:endParaRPr lang="es-ES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s-ES">
                <a:latin typeface="Courier New" panose="02070309020205020404" pitchFamily="49" charset="0"/>
                <a:cs typeface="Courier New" panose="02070309020205020404" pitchFamily="49" charset="0"/>
              </a:rPr>
              <a:t>% Consulta: ¿Rubí tiene dientes?</a:t>
            </a:r>
          </a:p>
          <a:p>
            <a:pPr marL="0" indent="0">
              <a:buNone/>
            </a:pPr>
            <a:r>
              <a:rPr lang="es-ES" b="1">
                <a:latin typeface="Courier New" panose="02070309020205020404" pitchFamily="49" charset="0"/>
                <a:cs typeface="Courier New" panose="02070309020205020404" pitchFamily="49" charset="0"/>
              </a:rPr>
              <a:t>?- regla(</a:t>
            </a:r>
            <a:r>
              <a:rPr lang="es-ES" b="1" err="1">
                <a:latin typeface="Courier New" panose="02070309020205020404" pitchFamily="49" charset="0"/>
                <a:cs typeface="Courier New" panose="02070309020205020404" pitchFamily="49" charset="0"/>
              </a:rPr>
              <a:t>tiene_dientes</a:t>
            </a:r>
            <a:r>
              <a:rPr lang="es-ES" b="1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s-ES" b="1" err="1">
                <a:latin typeface="Courier New" panose="02070309020205020404" pitchFamily="49" charset="0"/>
                <a:cs typeface="Courier New" panose="02070309020205020404" pitchFamily="49" charset="0"/>
              </a:rPr>
              <a:t>rubi</a:t>
            </a:r>
            <a:r>
              <a:rPr lang="es-ES" b="1">
                <a:latin typeface="Courier New" panose="02070309020205020404" pitchFamily="49" charset="0"/>
                <a:cs typeface="Courier New" panose="02070309020205020404" pitchFamily="49" charset="0"/>
              </a:rPr>
              <a:t>)).</a:t>
            </a:r>
          </a:p>
          <a:p>
            <a:pPr marL="0" indent="0">
              <a:buNone/>
            </a:pPr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9C2AB6F-6574-2EED-8226-93EBF3F6FB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D16AAE-F5C4-493B-86B4-8EB6ACFC47F5}" type="slidenum">
              <a:rPr lang="es-ES" smtClean="0"/>
              <a:t>19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812078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8FF234-62F6-AE1F-DF6D-17BA7049B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/>
              <a:t>Contenidos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13C3201-71AD-F7D7-1242-C62171B3F126}"/>
              </a:ext>
            </a:extLst>
          </p:cNvPr>
          <p:cNvSpPr txBox="1">
            <a:spLocks/>
          </p:cNvSpPr>
          <p:nvPr/>
        </p:nvSpPr>
        <p:spPr>
          <a:xfrm>
            <a:off x="292407" y="920163"/>
            <a:ext cx="8175815" cy="4840469"/>
          </a:xfrm>
          <a:prstGeom prst="rect">
            <a:avLst/>
          </a:prstGeom>
        </p:spPr>
        <p:txBody>
          <a:bodyPr vert="horz" lIns="91440" tIns="45720" rIns="91440" bIns="45720" numCol="2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+mj-lt"/>
              <a:buAutoNum type="arabicPeriod"/>
            </a:pPr>
            <a:r>
              <a:rPr lang="es-ES" dirty="0">
                <a:solidFill>
                  <a:schemeClr val="accent4"/>
                </a:solidFill>
              </a:rPr>
              <a:t>Introducción</a:t>
            </a:r>
          </a:p>
          <a:p>
            <a:pPr marL="800100" lvl="1" indent="-342900">
              <a:buFont typeface="+mj-lt"/>
              <a:buAutoNum type="arabicPeriod"/>
            </a:pPr>
            <a:r>
              <a:rPr lang="es-ES" dirty="0">
                <a:solidFill>
                  <a:schemeClr val="accent4"/>
                </a:solidFill>
              </a:rPr>
              <a:t>Qué es un ordenador</a:t>
            </a:r>
          </a:p>
          <a:p>
            <a:pPr marL="800100" lvl="1" indent="-342900">
              <a:buFont typeface="+mj-lt"/>
              <a:buAutoNum type="arabicPeriod"/>
            </a:pPr>
            <a:r>
              <a:rPr lang="es-ES" dirty="0">
                <a:solidFill>
                  <a:schemeClr val="accent4"/>
                </a:solidFill>
              </a:rPr>
              <a:t>Hardware y software</a:t>
            </a:r>
          </a:p>
          <a:p>
            <a:pPr marL="800100" lvl="1" indent="-342900">
              <a:buFont typeface="+mj-lt"/>
              <a:buAutoNum type="arabicPeriod"/>
            </a:pPr>
            <a:r>
              <a:rPr lang="es-ES" dirty="0">
                <a:solidFill>
                  <a:schemeClr val="accent4"/>
                </a:solidFill>
              </a:rPr>
              <a:t>Programa: instrucciones y datos</a:t>
            </a:r>
          </a:p>
          <a:p>
            <a:pPr>
              <a:buFont typeface="+mj-lt"/>
              <a:buAutoNum type="arabicPeriod"/>
            </a:pPr>
            <a:r>
              <a:rPr lang="es-ES" dirty="0">
                <a:solidFill>
                  <a:schemeClr val="accent4"/>
                </a:solidFill>
              </a:rPr>
              <a:t>Aplicaciones</a:t>
            </a:r>
          </a:p>
          <a:p>
            <a:pPr marL="800100" lvl="1" indent="-342900">
              <a:buFont typeface="+mj-lt"/>
              <a:buAutoNum type="arabicPeriod"/>
            </a:pPr>
            <a:r>
              <a:rPr lang="es-ES" dirty="0">
                <a:solidFill>
                  <a:schemeClr val="accent4"/>
                </a:solidFill>
              </a:rPr>
              <a:t>Qué son</a:t>
            </a:r>
          </a:p>
          <a:p>
            <a:pPr marL="800100" lvl="1" indent="-342900">
              <a:buFont typeface="+mj-lt"/>
              <a:buAutoNum type="arabicPeriod"/>
            </a:pPr>
            <a:r>
              <a:rPr lang="es-ES" dirty="0">
                <a:solidFill>
                  <a:schemeClr val="accent4"/>
                </a:solidFill>
              </a:rPr>
              <a:t>Definiciones</a:t>
            </a:r>
          </a:p>
          <a:p>
            <a:pPr marL="800100" lvl="1" indent="-342900">
              <a:buFont typeface="+mj-lt"/>
              <a:buAutoNum type="arabicPeriod"/>
            </a:pPr>
            <a:r>
              <a:rPr lang="es-ES" dirty="0">
                <a:solidFill>
                  <a:schemeClr val="accent4"/>
                </a:solidFill>
              </a:rPr>
              <a:t>Estándar y a medida</a:t>
            </a:r>
          </a:p>
          <a:p>
            <a:pPr>
              <a:buFont typeface="+mj-lt"/>
              <a:buAutoNum type="arabicPeriod"/>
            </a:pPr>
            <a:r>
              <a:rPr lang="es-ES" dirty="0">
                <a:solidFill>
                  <a:schemeClr val="accent4"/>
                </a:solidFill>
              </a:rPr>
              <a:t>Lenguajes de programación</a:t>
            </a:r>
          </a:p>
          <a:p>
            <a:pPr marL="800100" lvl="1" indent="-342900">
              <a:buFont typeface="+mj-lt"/>
              <a:buAutoNum type="arabicPeriod"/>
            </a:pPr>
            <a:r>
              <a:rPr lang="es-ES" dirty="0">
                <a:solidFill>
                  <a:schemeClr val="accent4"/>
                </a:solidFill>
              </a:rPr>
              <a:t>Qué son</a:t>
            </a:r>
          </a:p>
          <a:p>
            <a:pPr marL="800100" lvl="1" indent="-342900">
              <a:buFont typeface="+mj-lt"/>
              <a:buAutoNum type="arabicPeriod"/>
            </a:pPr>
            <a:r>
              <a:rPr lang="es-ES" dirty="0">
                <a:solidFill>
                  <a:schemeClr val="accent4"/>
                </a:solidFill>
              </a:rPr>
              <a:t>Tipos </a:t>
            </a:r>
          </a:p>
          <a:p>
            <a:pPr marL="800100" lvl="1" indent="-342900">
              <a:buFont typeface="+mj-lt"/>
              <a:buAutoNum type="arabicPeriod"/>
            </a:pPr>
            <a:r>
              <a:rPr lang="es-ES" dirty="0">
                <a:solidFill>
                  <a:schemeClr val="accent4"/>
                </a:solidFill>
              </a:rPr>
              <a:t>Ejemplos</a:t>
            </a:r>
          </a:p>
          <a:p>
            <a:pPr marL="800100" lvl="1" indent="-342900">
              <a:buFont typeface="+mj-lt"/>
              <a:buAutoNum type="arabicPeriod"/>
            </a:pPr>
            <a:r>
              <a:rPr lang="es-ES" dirty="0">
                <a:solidFill>
                  <a:schemeClr val="accent4"/>
                </a:solidFill>
              </a:rPr>
              <a:t>Paradigmas de programación</a:t>
            </a:r>
          </a:p>
          <a:p>
            <a:pPr>
              <a:buFont typeface="+mj-lt"/>
              <a:buAutoNum type="arabicPeriod"/>
            </a:pPr>
            <a:r>
              <a:rPr lang="es-ES" dirty="0">
                <a:solidFill>
                  <a:schemeClr val="accent4"/>
                </a:solidFill>
              </a:rPr>
              <a:t>Traducción</a:t>
            </a:r>
          </a:p>
          <a:p>
            <a:pPr lvl="1">
              <a:buFont typeface="+mj-lt"/>
              <a:buAutoNum type="arabicPeriod"/>
            </a:pPr>
            <a:r>
              <a:rPr lang="es-ES" dirty="0">
                <a:solidFill>
                  <a:schemeClr val="accent4"/>
                </a:solidFill>
              </a:rPr>
              <a:t>Traductores de código</a:t>
            </a:r>
          </a:p>
          <a:p>
            <a:pPr lvl="1">
              <a:buFont typeface="+mj-lt"/>
              <a:buAutoNum type="arabicPeriod"/>
            </a:pPr>
            <a:r>
              <a:rPr lang="es-ES" dirty="0">
                <a:solidFill>
                  <a:schemeClr val="accent4"/>
                </a:solidFill>
              </a:rPr>
              <a:t>Código fuente y ejecutable</a:t>
            </a:r>
          </a:p>
          <a:p>
            <a:pPr>
              <a:buFont typeface="+mj-lt"/>
              <a:buAutoNum type="arabicPeriod"/>
            </a:pPr>
            <a:r>
              <a:rPr lang="es-ES" dirty="0">
                <a:solidFill>
                  <a:schemeClr val="accent4"/>
                </a:solidFill>
              </a:rPr>
              <a:t>Glosario</a:t>
            </a:r>
          </a:p>
          <a:p>
            <a:pPr marL="457200" lvl="1" indent="0">
              <a:buNone/>
            </a:pPr>
            <a:endParaRPr lang="es-ES" dirty="0">
              <a:solidFill>
                <a:schemeClr val="accent4"/>
              </a:solidFill>
            </a:endParaRP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3779216-2FB6-9BD4-2CD6-F6CA453B3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D16AAE-F5C4-493B-86B4-8EB6ACFC47F5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10060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B7AF88-9370-936A-33B2-18076D8E47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795CEA-9745-8C5A-42E8-3EEA328BF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>
                <a:solidFill>
                  <a:srgbClr val="FF0000"/>
                </a:solidFill>
              </a:rPr>
              <a:t>Crea tu propio algoritmo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53D80EC-7E47-D758-8D6F-90BE95FF9BD9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09599" y="1429306"/>
            <a:ext cx="6998564" cy="4612058"/>
          </a:xfrm>
        </p:spPr>
        <p:txBody>
          <a:bodyPr/>
          <a:lstStyle/>
          <a:p>
            <a:pPr marL="0" indent="0">
              <a:buNone/>
            </a:pPr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CCBAFEE-E999-6C0C-0838-EAD2E3B2D2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D16AAE-F5C4-493B-86B4-8EB6ACFC47F5}" type="slidenum">
              <a:rPr lang="es-ES" smtClean="0"/>
              <a:t>20</a:t>
            </a:fld>
            <a:endParaRPr lang="es-ES"/>
          </a:p>
        </p:txBody>
      </p:sp>
      <p:pic>
        <p:nvPicPr>
          <p:cNvPr id="5" name="Imagen 4" descr="Diagrama&#10;&#10;El contenido generado por IA puede ser incorrecto.">
            <a:extLst>
              <a:ext uri="{FF2B5EF4-FFF2-40B4-BE49-F238E27FC236}">
                <a16:creationId xmlns:a16="http://schemas.microsoft.com/office/drawing/2014/main" id="{94F27503-9655-5891-A143-DADA4B3436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" y="1429306"/>
            <a:ext cx="5717894" cy="3811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5211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D6876E7-BBB8-C6C6-380B-1558B0C80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D16AAE-F5C4-493B-86B4-8EB6ACFC47F5}" type="slidenum">
              <a:rPr lang="es-ES" smtClean="0"/>
              <a:t>21</a:t>
            </a:fld>
            <a:endParaRPr lang="es-ES"/>
          </a:p>
        </p:txBody>
      </p:sp>
      <p:sp>
        <p:nvSpPr>
          <p:cNvPr id="9" name="Marcador de contenido 8">
            <a:extLst>
              <a:ext uri="{FF2B5EF4-FFF2-40B4-BE49-F238E27FC236}">
                <a16:creationId xmlns:a16="http://schemas.microsoft.com/office/drawing/2014/main" id="{59570E81-29BA-B44A-1445-3B056CB525BE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s-ES"/>
              <a:t>C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28FF234-62F6-AE1F-DF6D-17BA7049B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/>
              <a:t>3. Lenguajes de programación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DF41D755-3092-7F69-CAAE-611355D777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b="1">
                <a:solidFill>
                  <a:schemeClr val="accent4"/>
                </a:solidFill>
              </a:rPr>
              <a:t>3.4 EJEMPLOS:</a:t>
            </a:r>
          </a:p>
          <a:p>
            <a:endParaRPr lang="es-E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0A2ACD0-E11E-1C02-5126-0A4AD6AFF0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4792" y="1242328"/>
            <a:ext cx="6356481" cy="5207242"/>
          </a:xfrm>
          <a:prstGeom prst="rect">
            <a:avLst/>
          </a:prstGeom>
        </p:spPr>
      </p:pic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73309C54-B58D-968B-789E-F70207DD624B}"/>
              </a:ext>
            </a:extLst>
          </p:cNvPr>
          <p:cNvSpPr txBox="1">
            <a:spLocks/>
          </p:cNvSpPr>
          <p:nvPr/>
        </p:nvSpPr>
        <p:spPr>
          <a:xfrm>
            <a:off x="322727" y="1308845"/>
            <a:ext cx="7736543" cy="5289177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10000"/>
              </a:lnSpc>
              <a:spcAft>
                <a:spcPts val="600"/>
              </a:spcAft>
            </a:pPr>
            <a:r>
              <a:rPr lang="es-ES">
                <a:solidFill>
                  <a:schemeClr val="accent4"/>
                </a:solidFill>
              </a:rPr>
              <a:t>Potente</a:t>
            </a:r>
          </a:p>
          <a:p>
            <a:pPr lvl="1">
              <a:lnSpc>
                <a:spcPct val="110000"/>
              </a:lnSpc>
              <a:spcAft>
                <a:spcPts val="600"/>
              </a:spcAft>
            </a:pPr>
            <a:r>
              <a:rPr lang="es-ES">
                <a:solidFill>
                  <a:schemeClr val="accent4"/>
                </a:solidFill>
              </a:rPr>
              <a:t>SO Unix</a:t>
            </a:r>
          </a:p>
          <a:p>
            <a:pPr lvl="1">
              <a:lnSpc>
                <a:spcPct val="110000"/>
              </a:lnSpc>
              <a:spcAft>
                <a:spcPts val="600"/>
              </a:spcAft>
            </a:pPr>
            <a:r>
              <a:rPr lang="es-ES">
                <a:solidFill>
                  <a:schemeClr val="accent4"/>
                </a:solidFill>
              </a:rPr>
              <a:t>Estructurado</a:t>
            </a:r>
          </a:p>
          <a:p>
            <a:pPr lvl="1">
              <a:lnSpc>
                <a:spcPct val="110000"/>
              </a:lnSpc>
              <a:spcAft>
                <a:spcPts val="600"/>
              </a:spcAft>
            </a:pPr>
            <a:r>
              <a:rPr lang="es-ES">
                <a:solidFill>
                  <a:schemeClr val="accent4"/>
                </a:solidFill>
              </a:rPr>
              <a:t>Funciones</a:t>
            </a:r>
          </a:p>
          <a:p>
            <a:pPr lvl="1">
              <a:lnSpc>
                <a:spcPct val="110000"/>
              </a:lnSpc>
              <a:spcAft>
                <a:spcPts val="600"/>
              </a:spcAft>
            </a:pPr>
            <a:r>
              <a:rPr lang="es-ES">
                <a:solidFill>
                  <a:schemeClr val="accent4"/>
                </a:solidFill>
              </a:rPr>
              <a:t>Punteros</a:t>
            </a:r>
          </a:p>
          <a:p>
            <a:pPr lvl="1">
              <a:lnSpc>
                <a:spcPct val="110000"/>
              </a:lnSpc>
              <a:spcAft>
                <a:spcPts val="600"/>
              </a:spcAft>
            </a:pPr>
            <a:r>
              <a:rPr lang="es-ES">
                <a:solidFill>
                  <a:schemeClr val="accent4"/>
                </a:solidFill>
              </a:rPr>
              <a:t>Eficiente</a:t>
            </a:r>
          </a:p>
          <a:p>
            <a:pPr lvl="1">
              <a:lnSpc>
                <a:spcPct val="110000"/>
              </a:lnSpc>
              <a:spcAft>
                <a:spcPts val="600"/>
              </a:spcAft>
            </a:pPr>
            <a:r>
              <a:rPr lang="es-ES">
                <a:solidFill>
                  <a:schemeClr val="accent4"/>
                </a:solidFill>
              </a:rPr>
              <a:t>Compilado</a:t>
            </a:r>
          </a:p>
          <a:p>
            <a:pPr lvl="1">
              <a:lnSpc>
                <a:spcPct val="110000"/>
              </a:lnSpc>
              <a:spcAft>
                <a:spcPts val="600"/>
              </a:spcAft>
            </a:pPr>
            <a:endParaRPr lang="es-ES">
              <a:solidFill>
                <a:schemeClr val="accent4"/>
              </a:solidFill>
            </a:endParaRPr>
          </a:p>
          <a:p>
            <a:pPr lvl="1">
              <a:lnSpc>
                <a:spcPct val="110000"/>
              </a:lnSpc>
              <a:spcAft>
                <a:spcPts val="600"/>
              </a:spcAft>
            </a:pPr>
            <a:endParaRPr lang="es-ES" b="1">
              <a:solidFill>
                <a:schemeClr val="accent2"/>
              </a:solidFill>
              <a:latin typeface="VPJLQW+Century Gothic Bold"/>
              <a:cs typeface="VPJLQW+Century Gothic Bold"/>
            </a:endParaRPr>
          </a:p>
          <a:p>
            <a:pPr marL="0" indent="0">
              <a:lnSpc>
                <a:spcPct val="110000"/>
              </a:lnSpc>
              <a:spcAft>
                <a:spcPts val="600"/>
              </a:spcAft>
              <a:buFont typeface="Wingdings 3" charset="2"/>
              <a:buNone/>
            </a:pPr>
            <a:endParaRPr lang="es-ES" b="1">
              <a:solidFill>
                <a:schemeClr val="accent4"/>
              </a:solidFill>
            </a:endParaRPr>
          </a:p>
          <a:p>
            <a:pPr marL="0" indent="0">
              <a:lnSpc>
                <a:spcPct val="110000"/>
              </a:lnSpc>
              <a:spcAft>
                <a:spcPts val="600"/>
              </a:spcAft>
              <a:buFont typeface="Wingdings 3" charset="2"/>
              <a:buNone/>
            </a:pPr>
            <a:endParaRPr lang="es-ES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16460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5807041-C79B-0EA4-AEEC-83DB936D8B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D16AAE-F5C4-493B-86B4-8EB6ACFC47F5}" type="slidenum">
              <a:rPr lang="es-ES" smtClean="0"/>
              <a:t>22</a:t>
            </a:fld>
            <a:endParaRPr lang="es-ES"/>
          </a:p>
        </p:txBody>
      </p:sp>
      <p:sp>
        <p:nvSpPr>
          <p:cNvPr id="9" name="Marcador de contenido 8">
            <a:extLst>
              <a:ext uri="{FF2B5EF4-FFF2-40B4-BE49-F238E27FC236}">
                <a16:creationId xmlns:a16="http://schemas.microsoft.com/office/drawing/2014/main" id="{84CED17D-5CEE-05C2-6FE5-8094DBD0D00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s-ES"/>
              <a:t>JAVA</a:t>
            </a:r>
          </a:p>
        </p:txBody>
      </p:sp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7C621860-15B6-65E7-E0AF-0402E1CAC22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28FF234-62F6-AE1F-DF6D-17BA7049B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/>
              <a:t>3. Lenguajes de programación</a:t>
            </a:r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B0D89A35-6C75-5886-5625-CA3227EF02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b="1" dirty="0">
                <a:solidFill>
                  <a:schemeClr val="accent4"/>
                </a:solidFill>
              </a:rPr>
              <a:t>3.4 EJEMPLOS:</a:t>
            </a:r>
          </a:p>
          <a:p>
            <a:endParaRPr lang="es-ES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3033078D-AC8F-30CD-2458-64CD1BA4A5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4871" y="2572868"/>
            <a:ext cx="6242270" cy="3765179"/>
          </a:xfrm>
          <a:prstGeom prst="rect">
            <a:avLst/>
          </a:prstGeom>
        </p:spPr>
      </p:pic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73309C54-B58D-968B-789E-F70207DD624B}"/>
              </a:ext>
            </a:extLst>
          </p:cNvPr>
          <p:cNvSpPr txBox="1">
            <a:spLocks/>
          </p:cNvSpPr>
          <p:nvPr/>
        </p:nvSpPr>
        <p:spPr>
          <a:xfrm>
            <a:off x="322727" y="1308845"/>
            <a:ext cx="7736543" cy="5289177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10000"/>
              </a:lnSpc>
              <a:spcAft>
                <a:spcPts val="600"/>
              </a:spcAft>
            </a:pPr>
            <a:r>
              <a:rPr lang="es-ES">
                <a:solidFill>
                  <a:schemeClr val="accent4"/>
                </a:solidFill>
              </a:rPr>
              <a:t>Evolución C</a:t>
            </a:r>
          </a:p>
          <a:p>
            <a:pPr lvl="1">
              <a:lnSpc>
                <a:spcPct val="110000"/>
              </a:lnSpc>
              <a:spcAft>
                <a:spcPts val="600"/>
              </a:spcAft>
            </a:pPr>
            <a:r>
              <a:rPr lang="es-ES">
                <a:solidFill>
                  <a:schemeClr val="accent4"/>
                </a:solidFill>
              </a:rPr>
              <a:t>POO Objetos</a:t>
            </a:r>
          </a:p>
          <a:p>
            <a:pPr lvl="1">
              <a:lnSpc>
                <a:spcPct val="110000"/>
              </a:lnSpc>
              <a:spcAft>
                <a:spcPts val="600"/>
              </a:spcAft>
            </a:pPr>
            <a:r>
              <a:rPr lang="es-ES">
                <a:solidFill>
                  <a:schemeClr val="accent4"/>
                </a:solidFill>
              </a:rPr>
              <a:t>Redes</a:t>
            </a:r>
          </a:p>
          <a:p>
            <a:pPr lvl="1">
              <a:lnSpc>
                <a:spcPct val="110000"/>
              </a:lnSpc>
              <a:spcAft>
                <a:spcPts val="600"/>
              </a:spcAft>
            </a:pPr>
            <a:r>
              <a:rPr lang="es-ES">
                <a:solidFill>
                  <a:schemeClr val="accent4"/>
                </a:solidFill>
              </a:rPr>
              <a:t>Máquina virtual</a:t>
            </a:r>
          </a:p>
          <a:p>
            <a:pPr lvl="1">
              <a:lnSpc>
                <a:spcPct val="110000"/>
              </a:lnSpc>
              <a:spcAft>
                <a:spcPts val="600"/>
              </a:spcAft>
            </a:pPr>
            <a:r>
              <a:rPr lang="es-ES">
                <a:solidFill>
                  <a:schemeClr val="accent4"/>
                </a:solidFill>
              </a:rPr>
              <a:t>Interpretado</a:t>
            </a:r>
          </a:p>
          <a:p>
            <a:pPr lvl="1">
              <a:lnSpc>
                <a:spcPct val="110000"/>
              </a:lnSpc>
              <a:spcAft>
                <a:spcPts val="600"/>
              </a:spcAft>
            </a:pPr>
            <a:endParaRPr lang="es-ES" b="1">
              <a:solidFill>
                <a:schemeClr val="accent2"/>
              </a:solidFill>
              <a:latin typeface="VPJLQW+Century Gothic Bold"/>
              <a:cs typeface="VPJLQW+Century Gothic Bold"/>
            </a:endParaRPr>
          </a:p>
          <a:p>
            <a:pPr marL="0" indent="0">
              <a:lnSpc>
                <a:spcPct val="110000"/>
              </a:lnSpc>
              <a:spcAft>
                <a:spcPts val="600"/>
              </a:spcAft>
              <a:buFont typeface="Wingdings 3" charset="2"/>
              <a:buNone/>
            </a:pPr>
            <a:endParaRPr lang="es-ES" b="1">
              <a:solidFill>
                <a:schemeClr val="accent4"/>
              </a:solidFill>
            </a:endParaRPr>
          </a:p>
          <a:p>
            <a:pPr marL="0" indent="0">
              <a:lnSpc>
                <a:spcPct val="110000"/>
              </a:lnSpc>
              <a:spcAft>
                <a:spcPts val="600"/>
              </a:spcAft>
              <a:buFont typeface="Wingdings 3" charset="2"/>
              <a:buNone/>
            </a:pPr>
            <a:endParaRPr lang="es-ES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79888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7127419-6423-3A49-2E1C-94F0E1BA4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D16AAE-F5C4-493B-86B4-8EB6ACFC47F5}" type="slidenum">
              <a:rPr lang="es-ES" smtClean="0"/>
              <a:t>23</a:t>
            </a:fld>
            <a:endParaRPr lang="es-ES"/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EA9CE3BF-F8BF-FB9B-38BF-F012E765C0B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s-ES"/>
              <a:t>PYTHON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28FF234-62F6-AE1F-DF6D-17BA7049B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/>
              <a:t>3. Lenguajes de programación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40DD2CD9-F298-7D86-B144-0DBC803146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/>
              <a:t>3.4 EJEMPLOS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A497B37-B975-7A8B-CFD8-715159382D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6269" y="1301850"/>
            <a:ext cx="6191568" cy="5296172"/>
          </a:xfrm>
          <a:prstGeom prst="rect">
            <a:avLst/>
          </a:prstGeom>
        </p:spPr>
      </p:pic>
      <p:sp>
        <p:nvSpPr>
          <p:cNvPr id="9" name="Marcador de contenido 2">
            <a:extLst>
              <a:ext uri="{FF2B5EF4-FFF2-40B4-BE49-F238E27FC236}">
                <a16:creationId xmlns:a16="http://schemas.microsoft.com/office/drawing/2014/main" id="{73309C54-B58D-968B-789E-F70207DD624B}"/>
              </a:ext>
            </a:extLst>
          </p:cNvPr>
          <p:cNvSpPr txBox="1">
            <a:spLocks/>
          </p:cNvSpPr>
          <p:nvPr/>
        </p:nvSpPr>
        <p:spPr>
          <a:xfrm>
            <a:off x="322727" y="1308845"/>
            <a:ext cx="7736543" cy="5289177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10000"/>
              </a:lnSpc>
              <a:spcAft>
                <a:spcPts val="600"/>
              </a:spcAft>
            </a:pPr>
            <a:r>
              <a:rPr lang="es-ES">
                <a:solidFill>
                  <a:schemeClr val="accent4"/>
                </a:solidFill>
              </a:rPr>
              <a:t>Portable</a:t>
            </a:r>
          </a:p>
          <a:p>
            <a:pPr lvl="1">
              <a:lnSpc>
                <a:spcPct val="110000"/>
              </a:lnSpc>
              <a:spcAft>
                <a:spcPts val="600"/>
              </a:spcAft>
            </a:pPr>
            <a:r>
              <a:rPr lang="es-ES">
                <a:solidFill>
                  <a:schemeClr val="accent4"/>
                </a:solidFill>
              </a:rPr>
              <a:t>Interpretado</a:t>
            </a:r>
          </a:p>
          <a:p>
            <a:pPr lvl="1">
              <a:lnSpc>
                <a:spcPct val="110000"/>
              </a:lnSpc>
              <a:spcAft>
                <a:spcPts val="600"/>
              </a:spcAft>
            </a:pPr>
            <a:r>
              <a:rPr lang="es-ES">
                <a:solidFill>
                  <a:schemeClr val="accent4"/>
                </a:solidFill>
              </a:rPr>
              <a:t>POO</a:t>
            </a:r>
          </a:p>
          <a:p>
            <a:pPr lvl="1">
              <a:lnSpc>
                <a:spcPct val="110000"/>
              </a:lnSpc>
              <a:spcAft>
                <a:spcPts val="600"/>
              </a:spcAft>
            </a:pPr>
            <a:r>
              <a:rPr lang="es-ES">
                <a:solidFill>
                  <a:schemeClr val="accent4"/>
                </a:solidFill>
              </a:rPr>
              <a:t>Amigable</a:t>
            </a:r>
          </a:p>
          <a:p>
            <a:pPr lvl="1">
              <a:lnSpc>
                <a:spcPct val="110000"/>
              </a:lnSpc>
              <a:spcAft>
                <a:spcPts val="600"/>
              </a:spcAft>
            </a:pPr>
            <a:endParaRPr lang="es-ES" b="1">
              <a:solidFill>
                <a:schemeClr val="accent2"/>
              </a:solidFill>
              <a:latin typeface="VPJLQW+Century Gothic Bold"/>
              <a:cs typeface="VPJLQW+Century Gothic Bold"/>
            </a:endParaRPr>
          </a:p>
          <a:p>
            <a:pPr marL="0" indent="0">
              <a:lnSpc>
                <a:spcPct val="110000"/>
              </a:lnSpc>
              <a:spcAft>
                <a:spcPts val="600"/>
              </a:spcAft>
              <a:buFont typeface="Wingdings 3" charset="2"/>
              <a:buNone/>
            </a:pPr>
            <a:endParaRPr lang="es-ES" b="1">
              <a:solidFill>
                <a:schemeClr val="accent4"/>
              </a:solidFill>
            </a:endParaRPr>
          </a:p>
          <a:p>
            <a:pPr marL="0" indent="0">
              <a:lnSpc>
                <a:spcPct val="110000"/>
              </a:lnSpc>
              <a:spcAft>
                <a:spcPts val="600"/>
              </a:spcAft>
              <a:buFont typeface="Wingdings 3" charset="2"/>
              <a:buNone/>
            </a:pPr>
            <a:endParaRPr lang="es-ES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57244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ECC0C202-E638-3A77-0F3C-75D9837F6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D16AAE-F5C4-493B-86B4-8EB6ACFC47F5}" type="slidenum">
              <a:rPr lang="es-ES" smtClean="0"/>
              <a:t>24</a:t>
            </a:fld>
            <a:endParaRPr lang="es-E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6543EB8-94DE-3486-D977-A16C1E0FFE3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S" dirty="0"/>
              <a:t>Probar varios lenguajes de programación en Linux</a:t>
            </a:r>
          </a:p>
          <a:p>
            <a:pPr lvl="1"/>
            <a:r>
              <a:rPr lang="es-ES" dirty="0"/>
              <a:t>Enunciado en el repositorio</a:t>
            </a:r>
          </a:p>
          <a:p>
            <a:pPr lvl="1"/>
            <a:r>
              <a:rPr lang="es-ES" dirty="0"/>
              <a:t>Monta tu máquina virtual Linux</a:t>
            </a:r>
          </a:p>
          <a:p>
            <a:pPr lvl="1"/>
            <a:r>
              <a:rPr lang="es-ES" dirty="0"/>
              <a:t>Lanza la terminal</a:t>
            </a:r>
          </a:p>
          <a:p>
            <a:pPr lvl="1"/>
            <a:r>
              <a:rPr lang="es-ES" dirty="0"/>
              <a:t>Sigue las instrucciones</a:t>
            </a:r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F52B0FC2-4AD9-4096-0ED7-B78D6EAD2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TAREA 02</a:t>
            </a:r>
          </a:p>
        </p:txBody>
      </p:sp>
    </p:spTree>
    <p:extLst>
      <p:ext uri="{BB962C8B-B14F-4D97-AF65-F5344CB8AC3E}">
        <p14:creationId xmlns:p14="http://schemas.microsoft.com/office/powerpoint/2010/main" val="8891819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00563AD-24EB-7B25-6943-6470F182B4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D16AAE-F5C4-493B-86B4-8EB6ACFC47F5}" type="slidenum">
              <a:rPr lang="es-ES" smtClean="0"/>
              <a:t>25</a:t>
            </a:fld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28FF234-62F6-AE1F-DF6D-17BA7049B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/>
              <a:t>4. Traducción de código</a:t>
            </a:r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593A9FEE-8409-2B3C-F849-41BA358C3F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contenido 2">
            <a:extLst>
              <a:ext uri="{FF2B5EF4-FFF2-40B4-BE49-F238E27FC236}">
                <a16:creationId xmlns:a16="http://schemas.microsoft.com/office/drawing/2014/main" id="{73309C54-B58D-968B-789E-F70207DD624B}"/>
              </a:ext>
            </a:extLst>
          </p:cNvPr>
          <p:cNvSpPr txBox="1">
            <a:spLocks/>
          </p:cNvSpPr>
          <p:nvPr/>
        </p:nvSpPr>
        <p:spPr>
          <a:xfrm>
            <a:off x="197486" y="867223"/>
            <a:ext cx="6541518" cy="5289550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s-ES" sz="1400" b="1" dirty="0">
                <a:solidFill>
                  <a:schemeClr val="tx2"/>
                </a:solidFill>
              </a:rPr>
              <a:t>Pasan de alto nivel a ensamblador o máquina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s-ES" sz="1400" b="1" dirty="0">
                <a:solidFill>
                  <a:schemeClr val="tx2"/>
                </a:solidFill>
              </a:rPr>
              <a:t>LENGUAJES COMPILADOS, INTERPRETADOS Y VIRTUALES</a:t>
            </a:r>
          </a:p>
          <a:p>
            <a:r>
              <a:rPr lang="es-ES" sz="1400" b="1" dirty="0"/>
              <a:t>Lenguaje compilado</a:t>
            </a:r>
            <a:r>
              <a:rPr lang="es-ES" sz="1400" dirty="0"/>
              <a:t>: más rápido, menos flexible, menos portable.</a:t>
            </a:r>
          </a:p>
          <a:p>
            <a:r>
              <a:rPr lang="es-ES" sz="1400" b="1" dirty="0"/>
              <a:t>Lenguaje interpretado</a:t>
            </a:r>
            <a:r>
              <a:rPr lang="es-ES" sz="1400" dirty="0"/>
              <a:t>: más fácil de probar, pero más lento.</a:t>
            </a:r>
          </a:p>
          <a:p>
            <a:r>
              <a:rPr lang="es-ES" sz="1400" b="1" dirty="0" err="1"/>
              <a:t>Bytecode</a:t>
            </a:r>
            <a:r>
              <a:rPr lang="es-ES" sz="1400" b="1" dirty="0"/>
              <a:t> + máquina virtual</a:t>
            </a:r>
            <a:r>
              <a:rPr lang="es-ES" sz="1400" dirty="0"/>
              <a:t>: un punto medio; portabilidad + rendimiento razonable gracias al </a:t>
            </a:r>
            <a:r>
              <a:rPr lang="es-ES" sz="1400" b="1" dirty="0"/>
              <a:t>JIT</a:t>
            </a:r>
            <a:r>
              <a:rPr lang="es-ES" sz="1400" dirty="0"/>
              <a:t> (Just-In-Time </a:t>
            </a:r>
            <a:r>
              <a:rPr lang="es-ES" sz="1400" dirty="0" err="1"/>
              <a:t>compiler</a:t>
            </a:r>
            <a:r>
              <a:rPr lang="es-ES" sz="1400" dirty="0"/>
              <a:t>).</a:t>
            </a:r>
          </a:p>
          <a:p>
            <a:pPr marL="0" indent="0">
              <a:lnSpc>
                <a:spcPct val="110000"/>
              </a:lnSpc>
              <a:spcAft>
                <a:spcPts val="600"/>
              </a:spcAft>
              <a:buFont typeface="Wingdings 3" charset="2"/>
              <a:buNone/>
            </a:pPr>
            <a:r>
              <a:rPr lang="es-ES" b="1" dirty="0">
                <a:solidFill>
                  <a:schemeClr val="accent4"/>
                </a:solidFill>
              </a:rPr>
              <a:t>4.1 Lenguajes compilados</a:t>
            </a:r>
            <a:endParaRPr lang="es-ES" b="1" dirty="0">
              <a:solidFill>
                <a:schemeClr val="accent4"/>
              </a:solidFill>
              <a:highlight>
                <a:srgbClr val="FFFF00"/>
              </a:highlight>
            </a:endParaRPr>
          </a:p>
          <a:p>
            <a:pPr lvl="1">
              <a:lnSpc>
                <a:spcPct val="110000"/>
              </a:lnSpc>
              <a:spcAft>
                <a:spcPts val="600"/>
              </a:spcAft>
            </a:pPr>
            <a:r>
              <a:rPr lang="es-ES" b="1" dirty="0">
                <a:solidFill>
                  <a:schemeClr val="accent4"/>
                </a:solidFill>
              </a:rPr>
              <a:t>El código fuente se traduce previamente a ejecutable:</a:t>
            </a:r>
          </a:p>
          <a:p>
            <a:pPr lvl="2">
              <a:lnSpc>
                <a:spcPct val="110000"/>
              </a:lnSpc>
              <a:spcAft>
                <a:spcPts val="600"/>
              </a:spcAft>
            </a:pPr>
            <a:r>
              <a:rPr lang="es-ES" sz="1000" b="1" dirty="0">
                <a:solidFill>
                  <a:schemeClr val="tx2"/>
                </a:solidFill>
              </a:rPr>
              <a:t>Preprocesado, Compilación, Ensamblado, Enlazado</a:t>
            </a:r>
            <a:endParaRPr lang="es-ES" b="1" dirty="0">
              <a:solidFill>
                <a:schemeClr val="tx2"/>
              </a:solidFill>
            </a:endParaRPr>
          </a:p>
          <a:p>
            <a:pPr lvl="1">
              <a:lnSpc>
                <a:spcPct val="110000"/>
              </a:lnSpc>
              <a:spcAft>
                <a:spcPts val="600"/>
              </a:spcAft>
            </a:pPr>
            <a:r>
              <a:rPr lang="es-ES" b="1" dirty="0">
                <a:solidFill>
                  <a:schemeClr val="accent4"/>
                </a:solidFill>
              </a:rPr>
              <a:t>Ejecución rápida del ejecutable generado</a:t>
            </a:r>
          </a:p>
          <a:p>
            <a:pPr lvl="2">
              <a:lnSpc>
                <a:spcPct val="110000"/>
              </a:lnSpc>
              <a:spcAft>
                <a:spcPts val="600"/>
              </a:spcAft>
            </a:pPr>
            <a:r>
              <a:rPr lang="es-ES" b="1" dirty="0">
                <a:solidFill>
                  <a:schemeClr val="accent4"/>
                </a:solidFill>
              </a:rPr>
              <a:t>Traduzco el Quijote Entero, tardo mucho, pero ya lo tengo traducido para leerlo en cualquier momento y, puede acceder directamente a cualquier capitulo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420757DB-D080-4D9E-236D-FC17B024D5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2390" y="216700"/>
            <a:ext cx="1928956" cy="6232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392576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B3999D5-2D87-45E3-4951-D3B730CFB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D16AAE-F5C4-493B-86B4-8EB6ACFC47F5}" type="slidenum">
              <a:rPr lang="es-ES" smtClean="0"/>
              <a:t>26</a:t>
            </a:fld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28FF234-62F6-AE1F-DF6D-17BA7049B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/>
              <a:t>4. Traducción de código</a:t>
            </a:r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5DD49F7C-C0BC-6B23-AA06-2192C580BB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b="1">
                <a:solidFill>
                  <a:schemeClr val="accent4"/>
                </a:solidFill>
              </a:rPr>
              <a:t>4.1 Traductores de código: PROCESO DE COMPILACIÓN</a:t>
            </a:r>
          </a:p>
          <a:p>
            <a:endParaRPr lang="es-ES"/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73309C54-B58D-968B-789E-F70207DD624B}"/>
              </a:ext>
            </a:extLst>
          </p:cNvPr>
          <p:cNvSpPr txBox="1">
            <a:spLocks/>
          </p:cNvSpPr>
          <p:nvPr/>
        </p:nvSpPr>
        <p:spPr>
          <a:xfrm>
            <a:off x="370228" y="1017494"/>
            <a:ext cx="7736543" cy="5840506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ES" dirty="0">
                <a:solidFill>
                  <a:srgbClr val="111111"/>
                </a:solidFill>
                <a:latin typeface="-apple-system"/>
              </a:rPr>
              <a:t>El proceso de compilación de un programa consta de varias fases: preprocesado, compilación, ensamblado y enlazado. </a:t>
            </a:r>
          </a:p>
          <a:p>
            <a:pPr algn="just">
              <a:buFont typeface="+mj-lt"/>
              <a:buAutoNum type="arabicPeriod"/>
            </a:pPr>
            <a:r>
              <a:rPr lang="es-ES" b="1" dirty="0">
                <a:solidFill>
                  <a:srgbClr val="111111"/>
                </a:solidFill>
                <a:latin typeface="-apple-system"/>
              </a:rPr>
              <a:t>Preprocesado</a:t>
            </a:r>
            <a:r>
              <a:rPr lang="es-ES" dirty="0">
                <a:solidFill>
                  <a:srgbClr val="111111"/>
                </a:solidFill>
                <a:latin typeface="-apple-system"/>
              </a:rPr>
              <a:t>: En esta fase, el preprocesador (una parte del compilador) toma el código fuente en bruto y lo prepara para la siguiente fase. </a:t>
            </a:r>
            <a:r>
              <a:rPr lang="es-ES" i="1" dirty="0">
                <a:solidFill>
                  <a:srgbClr val="111111"/>
                </a:solidFill>
                <a:latin typeface="-apple-system"/>
              </a:rPr>
              <a:t>Busca errores de escritura</a:t>
            </a:r>
            <a:r>
              <a:rPr lang="es-ES" dirty="0">
                <a:solidFill>
                  <a:srgbClr val="111111"/>
                </a:solidFill>
                <a:latin typeface="-apple-system"/>
              </a:rPr>
              <a:t>. Eliminación de los comentarios. Inclusión de las </a:t>
            </a:r>
            <a:r>
              <a:rPr lang="es-ES" b="1" i="1" dirty="0">
                <a:solidFill>
                  <a:schemeClr val="accent4"/>
                </a:solidFill>
                <a:latin typeface="-apple-system"/>
              </a:rPr>
              <a:t>cabeceras</a:t>
            </a:r>
            <a:r>
              <a:rPr lang="es-ES" dirty="0">
                <a:solidFill>
                  <a:srgbClr val="111111"/>
                </a:solidFill>
                <a:latin typeface="-apple-system"/>
              </a:rPr>
              <a:t> de las librerías.</a:t>
            </a:r>
          </a:p>
          <a:p>
            <a:pPr algn="just">
              <a:buFont typeface="+mj-lt"/>
              <a:buAutoNum type="arabicPeriod"/>
            </a:pPr>
            <a:r>
              <a:rPr lang="es-ES" b="1" dirty="0">
                <a:solidFill>
                  <a:srgbClr val="111111"/>
                </a:solidFill>
                <a:latin typeface="-apple-system"/>
              </a:rPr>
              <a:t>Compilación</a:t>
            </a:r>
            <a:r>
              <a:rPr lang="es-ES" dirty="0">
                <a:solidFill>
                  <a:srgbClr val="111111"/>
                </a:solidFill>
                <a:latin typeface="-apple-system"/>
              </a:rPr>
              <a:t>: En esta fase, el compilador toma el código fuente preprocesado y lo traduce a un lenguaje intermedio, como el código de ensamblador. El resultado es un archivo de código objeto. Es adaptado (dependiente) al SO y al HW.</a:t>
            </a:r>
          </a:p>
          <a:p>
            <a:pPr algn="just">
              <a:buFont typeface="+mj-lt"/>
              <a:buAutoNum type="arabicPeriod"/>
            </a:pPr>
            <a:r>
              <a:rPr lang="es-ES" b="1" dirty="0">
                <a:solidFill>
                  <a:srgbClr val="111111"/>
                </a:solidFill>
                <a:latin typeface="-apple-system"/>
              </a:rPr>
              <a:t>Ensamblado</a:t>
            </a:r>
            <a:r>
              <a:rPr lang="es-ES" dirty="0">
                <a:solidFill>
                  <a:srgbClr val="111111"/>
                </a:solidFill>
                <a:latin typeface="-apple-system"/>
              </a:rPr>
              <a:t>: El ensamblador toma el código objeto y lo traduce a código máquina, dependiente del HW, que puede ser ejecutado directamente por la CPU del ordenador.</a:t>
            </a:r>
          </a:p>
          <a:p>
            <a:pPr algn="just">
              <a:buFont typeface="+mj-lt"/>
              <a:buAutoNum type="arabicPeriod"/>
            </a:pPr>
            <a:r>
              <a:rPr lang="es-ES" b="1" dirty="0">
                <a:solidFill>
                  <a:srgbClr val="111111"/>
                </a:solidFill>
                <a:latin typeface="-apple-system"/>
              </a:rPr>
              <a:t>Enlazado</a:t>
            </a:r>
            <a:r>
              <a:rPr lang="es-ES" dirty="0">
                <a:solidFill>
                  <a:srgbClr val="111111"/>
                </a:solidFill>
                <a:latin typeface="-apple-system"/>
              </a:rPr>
              <a:t>: Finalmente, el enlazador toma uno o más archivos de código máquina y los combina en un solo archivo ejecutable. Durante este proceso, se resuelven todas las referencias a funciones y variables que están definidas en otros archivos de código objeto. Aquí se incluye el </a:t>
            </a:r>
            <a:r>
              <a:rPr lang="es-ES" b="1" i="1" dirty="0">
                <a:solidFill>
                  <a:schemeClr val="accent4"/>
                </a:solidFill>
                <a:latin typeface="-apple-system"/>
              </a:rPr>
              <a:t>contenido</a:t>
            </a:r>
            <a:r>
              <a:rPr lang="es-ES" dirty="0">
                <a:solidFill>
                  <a:srgbClr val="111111"/>
                </a:solidFill>
                <a:latin typeface="-apple-system"/>
              </a:rPr>
              <a:t> de las </a:t>
            </a:r>
            <a:r>
              <a:rPr lang="es-ES" dirty="0">
                <a:solidFill>
                  <a:srgbClr val="111111"/>
                </a:solidFill>
                <a:latin typeface="-apple-system"/>
                <a:hlinkClick r:id="rId3"/>
              </a:rPr>
              <a:t>librerías</a:t>
            </a:r>
            <a:r>
              <a:rPr lang="es-ES" dirty="0">
                <a:solidFill>
                  <a:srgbClr val="111111"/>
                </a:solidFill>
                <a:latin typeface="-apple-system"/>
              </a:rPr>
              <a:t>. Puede ser dinámico o estático.</a:t>
            </a:r>
          </a:p>
          <a:p>
            <a:pPr algn="just">
              <a:buFont typeface="+mj-lt"/>
              <a:buAutoNum type="arabicPeriod"/>
            </a:pPr>
            <a:endParaRPr lang="es-ES" dirty="0">
              <a:solidFill>
                <a:srgbClr val="111111"/>
              </a:solidFill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846559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BF243163-BE52-8BCE-8E46-53CEB983C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D16AAE-F5C4-493B-86B4-8EB6ACFC47F5}" type="slidenum">
              <a:rPr lang="es-ES" smtClean="0"/>
              <a:t>27</a:t>
            </a:fld>
            <a:endParaRPr lang="es-E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5CE2AFC8-D4E5-1013-833E-C6AD25DB84E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28FF234-62F6-AE1F-DF6D-17BA7049B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/>
              <a:t>4. Traducción de código</a:t>
            </a:r>
          </a:p>
        </p:txBody>
      </p:sp>
      <p:graphicFrame>
        <p:nvGraphicFramePr>
          <p:cNvPr id="4" name="Diagrama 3">
            <a:extLst>
              <a:ext uri="{FF2B5EF4-FFF2-40B4-BE49-F238E27FC236}">
                <a16:creationId xmlns:a16="http://schemas.microsoft.com/office/drawing/2014/main" id="{3A7DDA4A-86E3-AE7A-B389-9E3446305B4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27004661"/>
              </p:ext>
            </p:extLst>
          </p:nvPr>
        </p:nvGraphicFramePr>
        <p:xfrm>
          <a:off x="253590" y="762000"/>
          <a:ext cx="8214632" cy="533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7" name="Diagrama 6">
            <a:extLst>
              <a:ext uri="{FF2B5EF4-FFF2-40B4-BE49-F238E27FC236}">
                <a16:creationId xmlns:a16="http://schemas.microsoft.com/office/drawing/2014/main" id="{F125FB54-26EE-7B4C-FD6A-2D653E6CC88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66672494"/>
              </p:ext>
            </p:extLst>
          </p:nvPr>
        </p:nvGraphicFramePr>
        <p:xfrm>
          <a:off x="415635" y="2917198"/>
          <a:ext cx="4682837" cy="39408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2412927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0C089D7-8B23-710A-8D6E-B2550B43A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D16AAE-F5C4-493B-86B4-8EB6ACFC47F5}" type="slidenum">
              <a:rPr lang="es-ES" smtClean="0"/>
              <a:t>28</a:t>
            </a:fld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28FF234-62F6-AE1F-DF6D-17BA7049B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/>
              <a:t>4. Traducción de código</a:t>
            </a:r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F580D3A3-7728-8C8C-D0D5-0EC74174C7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b="1">
                <a:solidFill>
                  <a:schemeClr val="accent4"/>
                </a:solidFill>
              </a:rPr>
              <a:t>4.2 Lenguajes interpretados</a:t>
            </a:r>
          </a:p>
          <a:p>
            <a:endParaRPr lang="es-ES"/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73309C54-B58D-968B-789E-F70207DD624B}"/>
              </a:ext>
            </a:extLst>
          </p:cNvPr>
          <p:cNvSpPr txBox="1">
            <a:spLocks/>
          </p:cNvSpPr>
          <p:nvPr/>
        </p:nvSpPr>
        <p:spPr>
          <a:xfrm>
            <a:off x="99208" y="1050158"/>
            <a:ext cx="7736543" cy="5289177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10000"/>
              </a:lnSpc>
              <a:spcAft>
                <a:spcPts val="600"/>
              </a:spcAft>
            </a:pPr>
            <a:r>
              <a:rPr lang="es-ES" b="1" dirty="0">
                <a:solidFill>
                  <a:schemeClr val="accent4"/>
                </a:solidFill>
              </a:rPr>
              <a:t>No generan código objeto ni ejecutable</a:t>
            </a:r>
          </a:p>
          <a:p>
            <a:pPr lvl="1">
              <a:lnSpc>
                <a:spcPct val="110000"/>
              </a:lnSpc>
              <a:spcAft>
                <a:spcPts val="600"/>
              </a:spcAft>
            </a:pPr>
            <a:r>
              <a:rPr lang="es-ES" b="1" dirty="0">
                <a:solidFill>
                  <a:schemeClr val="accent4"/>
                </a:solidFill>
              </a:rPr>
              <a:t>El intérprete está en memoria a la vez que el programa</a:t>
            </a:r>
          </a:p>
          <a:p>
            <a:pPr lvl="1">
              <a:lnSpc>
                <a:spcPct val="110000"/>
              </a:lnSpc>
              <a:spcAft>
                <a:spcPts val="600"/>
              </a:spcAft>
            </a:pPr>
            <a:r>
              <a:rPr lang="es-ES" b="1" dirty="0">
                <a:solidFill>
                  <a:schemeClr val="accent4"/>
                </a:solidFill>
              </a:rPr>
              <a:t>Las instrucciones se traducen al vuelo</a:t>
            </a:r>
          </a:p>
          <a:p>
            <a:pPr lvl="1">
              <a:lnSpc>
                <a:spcPct val="110000"/>
              </a:lnSpc>
              <a:spcAft>
                <a:spcPts val="600"/>
              </a:spcAft>
            </a:pPr>
            <a:r>
              <a:rPr lang="es-ES" b="1" dirty="0">
                <a:solidFill>
                  <a:schemeClr val="accent4"/>
                </a:solidFill>
              </a:rPr>
              <a:t>Ejecución más lenta</a:t>
            </a:r>
          </a:p>
          <a:p>
            <a:pPr lvl="2">
              <a:lnSpc>
                <a:spcPct val="110000"/>
              </a:lnSpc>
              <a:spcAft>
                <a:spcPts val="600"/>
              </a:spcAft>
            </a:pPr>
            <a:r>
              <a:rPr lang="es-ES" b="1" dirty="0">
                <a:solidFill>
                  <a:schemeClr val="accent4"/>
                </a:solidFill>
              </a:rPr>
              <a:t>Traduzco la primera frase del Quijote y la leo, si quiero seguir leyendo, traduzco la segunda frase, </a:t>
            </a:r>
            <a:r>
              <a:rPr lang="es-ES" b="1" dirty="0" err="1">
                <a:solidFill>
                  <a:schemeClr val="accent4"/>
                </a:solidFill>
              </a:rPr>
              <a:t>etc</a:t>
            </a:r>
            <a:endParaRPr lang="es-ES" b="1" dirty="0">
              <a:solidFill>
                <a:schemeClr val="accent4"/>
              </a:solidFill>
            </a:endParaRPr>
          </a:p>
          <a:p>
            <a:pPr lvl="2">
              <a:lnSpc>
                <a:spcPct val="110000"/>
              </a:lnSpc>
              <a:spcAft>
                <a:spcPts val="600"/>
              </a:spcAft>
            </a:pPr>
            <a:r>
              <a:rPr lang="es-ES" b="1" dirty="0">
                <a:solidFill>
                  <a:schemeClr val="accent4"/>
                </a:solidFill>
              </a:rPr>
              <a:t>Empiezo rápido a leer pero puede que tarde mucho en llegar al capítulo 12</a:t>
            </a:r>
          </a:p>
        </p:txBody>
      </p:sp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B429B7B6-C196-3F9B-D1CD-4910A2D5AB88}"/>
              </a:ext>
            </a:extLst>
          </p:cNvPr>
          <p:cNvSpPr txBox="1">
            <a:spLocks/>
          </p:cNvSpPr>
          <p:nvPr/>
        </p:nvSpPr>
        <p:spPr>
          <a:xfrm>
            <a:off x="99208" y="4756760"/>
            <a:ext cx="8305801" cy="15825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10000"/>
              </a:lnSpc>
              <a:spcAft>
                <a:spcPts val="600"/>
              </a:spcAft>
            </a:pPr>
            <a:r>
              <a:rPr lang="es-ES" b="1" dirty="0">
                <a:solidFill>
                  <a:schemeClr val="accent4"/>
                </a:solidFill>
              </a:rPr>
              <a:t>Código intermedio</a:t>
            </a:r>
          </a:p>
          <a:p>
            <a:pPr lvl="1">
              <a:lnSpc>
                <a:spcPct val="110000"/>
              </a:lnSpc>
              <a:spcAft>
                <a:spcPts val="600"/>
              </a:spcAft>
            </a:pPr>
            <a:r>
              <a:rPr lang="es-ES" b="1" dirty="0">
                <a:solidFill>
                  <a:schemeClr val="accent4"/>
                </a:solidFill>
              </a:rPr>
              <a:t>Máquina virtual</a:t>
            </a:r>
          </a:p>
          <a:p>
            <a:pPr lvl="1">
              <a:lnSpc>
                <a:spcPct val="110000"/>
              </a:lnSpc>
              <a:spcAft>
                <a:spcPts val="600"/>
              </a:spcAft>
            </a:pPr>
            <a:r>
              <a:rPr lang="es-ES" b="1" dirty="0">
                <a:solidFill>
                  <a:schemeClr val="accent4"/>
                </a:solidFill>
              </a:rPr>
              <a:t>Lentos pero versátiles</a:t>
            </a:r>
            <a:endParaRPr lang="es-ES" dirty="0"/>
          </a:p>
        </p:txBody>
      </p:sp>
      <p:sp>
        <p:nvSpPr>
          <p:cNvPr id="9" name="Marcador de contenido 4">
            <a:extLst>
              <a:ext uri="{FF2B5EF4-FFF2-40B4-BE49-F238E27FC236}">
                <a16:creationId xmlns:a16="http://schemas.microsoft.com/office/drawing/2014/main" id="{47B0BA1D-BB5D-6FF2-4BCA-8B417219D2F5}"/>
              </a:ext>
            </a:extLst>
          </p:cNvPr>
          <p:cNvSpPr txBox="1">
            <a:spLocks/>
          </p:cNvSpPr>
          <p:nvPr/>
        </p:nvSpPr>
        <p:spPr>
          <a:xfrm>
            <a:off x="99208" y="4251222"/>
            <a:ext cx="8571346" cy="337025"/>
          </a:xfrm>
          <a:prstGeom prst="rect">
            <a:avLst/>
          </a:prstGeom>
          <a:solidFill>
            <a:srgbClr val="85B535"/>
          </a:solidFill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lang="es-ES" sz="1800" kern="1200" dirty="0">
                <a:solidFill>
                  <a:schemeClr val="accent2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spcAft>
                <a:spcPts val="600"/>
              </a:spcAft>
              <a:buFont typeface="+mj-lt"/>
              <a:buNone/>
            </a:pPr>
            <a:r>
              <a:rPr lang="es-ES" b="1" dirty="0">
                <a:solidFill>
                  <a:schemeClr val="accent4"/>
                </a:solidFill>
              </a:rPr>
              <a:t>4.3. Lenguajes virtuales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018607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93209CE-D8A6-17BF-9CEA-EAFA2DF69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D16AAE-F5C4-493B-86B4-8EB6ACFC47F5}" type="slidenum">
              <a:rPr lang="es-ES" smtClean="0"/>
              <a:t>29</a:t>
            </a:fld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28FF234-62F6-AE1F-DF6D-17BA7049B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/>
              <a:t>4. Traducción de código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DD2271CB-E066-7B54-B098-4CEFBD4E02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b="1">
                <a:solidFill>
                  <a:schemeClr val="accent4"/>
                </a:solidFill>
              </a:rPr>
              <a:t>4.3 Lenguajes virtuales</a:t>
            </a:r>
          </a:p>
          <a:p>
            <a:endParaRPr lang="es-ES"/>
          </a:p>
        </p:txBody>
      </p:sp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73309C54-B58D-968B-789E-F70207DD624B}"/>
              </a:ext>
            </a:extLst>
          </p:cNvPr>
          <p:cNvSpPr txBox="1">
            <a:spLocks/>
          </p:cNvSpPr>
          <p:nvPr/>
        </p:nvSpPr>
        <p:spPr>
          <a:xfrm>
            <a:off x="163140" y="1049785"/>
            <a:ext cx="8685212" cy="5289550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10000"/>
              </a:lnSpc>
              <a:spcAft>
                <a:spcPts val="600"/>
              </a:spcAft>
              <a:buFont typeface="Wingdings 3" charset="2"/>
              <a:buNone/>
            </a:pPr>
            <a:r>
              <a:rPr lang="es-ES">
                <a:solidFill>
                  <a:schemeClr val="tx1"/>
                </a:solidFill>
              </a:rPr>
              <a:t>El proceso de compilación para lenguajes que se ejecutan en una máquina virtual, como Java, es un poco diferente:</a:t>
            </a:r>
          </a:p>
          <a:p>
            <a:pPr marL="0" indent="0" algn="just">
              <a:lnSpc>
                <a:spcPct val="110000"/>
              </a:lnSpc>
              <a:spcAft>
                <a:spcPts val="600"/>
              </a:spcAft>
              <a:buFont typeface="Wingdings 3" charset="2"/>
              <a:buNone/>
            </a:pPr>
            <a:r>
              <a:rPr lang="es-ES" b="1">
                <a:solidFill>
                  <a:schemeClr val="tx1"/>
                </a:solidFill>
              </a:rPr>
              <a:t>Compilación</a:t>
            </a:r>
            <a:r>
              <a:rPr lang="es-ES">
                <a:solidFill>
                  <a:schemeClr val="tx1"/>
                </a:solidFill>
              </a:rPr>
              <a:t>: El compilador toma el código fuente y lo compila en un formato intermedio conocido como </a:t>
            </a:r>
            <a:r>
              <a:rPr lang="es-ES" err="1">
                <a:solidFill>
                  <a:schemeClr val="tx1"/>
                </a:solidFill>
              </a:rPr>
              <a:t>bytecode</a:t>
            </a:r>
            <a:r>
              <a:rPr lang="es-ES">
                <a:solidFill>
                  <a:schemeClr val="tx1"/>
                </a:solidFill>
              </a:rPr>
              <a:t>. Este </a:t>
            </a:r>
            <a:r>
              <a:rPr lang="es-ES" err="1">
                <a:solidFill>
                  <a:schemeClr val="tx1"/>
                </a:solidFill>
              </a:rPr>
              <a:t>bytecode</a:t>
            </a:r>
            <a:r>
              <a:rPr lang="es-ES">
                <a:solidFill>
                  <a:schemeClr val="tx1"/>
                </a:solidFill>
              </a:rPr>
              <a:t> es independiente de la plataforma y puede ejecutarse en cualquier máquina que tenga instalada la Máquina Virtual de Java (JVM).</a:t>
            </a:r>
          </a:p>
          <a:p>
            <a:pPr marL="0" indent="0" algn="just">
              <a:lnSpc>
                <a:spcPct val="110000"/>
              </a:lnSpc>
              <a:spcAft>
                <a:spcPts val="600"/>
              </a:spcAft>
              <a:buFont typeface="Wingdings 3" charset="2"/>
              <a:buNone/>
            </a:pPr>
            <a:r>
              <a:rPr lang="es-ES" b="1">
                <a:solidFill>
                  <a:schemeClr val="tx1"/>
                </a:solidFill>
              </a:rPr>
              <a:t>Carga</a:t>
            </a:r>
            <a:r>
              <a:rPr lang="es-ES">
                <a:solidFill>
                  <a:schemeClr val="tx1"/>
                </a:solidFill>
              </a:rPr>
              <a:t>: Cuando se ejecuta el programa, la JVM carga el </a:t>
            </a:r>
            <a:r>
              <a:rPr lang="es-ES" err="1">
                <a:solidFill>
                  <a:schemeClr val="tx1"/>
                </a:solidFill>
              </a:rPr>
              <a:t>bytecode</a:t>
            </a:r>
            <a:r>
              <a:rPr lang="es-ES">
                <a:solidFill>
                  <a:schemeClr val="tx1"/>
                </a:solidFill>
              </a:rPr>
              <a:t> necesario en memoria.</a:t>
            </a:r>
          </a:p>
          <a:p>
            <a:pPr marL="0" indent="0" algn="just">
              <a:lnSpc>
                <a:spcPct val="110000"/>
              </a:lnSpc>
              <a:spcAft>
                <a:spcPts val="600"/>
              </a:spcAft>
              <a:buFont typeface="Wingdings 3" charset="2"/>
              <a:buNone/>
            </a:pPr>
            <a:r>
              <a:rPr lang="es-ES" b="1">
                <a:solidFill>
                  <a:schemeClr val="tx1"/>
                </a:solidFill>
              </a:rPr>
              <a:t>Verificación</a:t>
            </a:r>
            <a:r>
              <a:rPr lang="es-ES">
                <a:solidFill>
                  <a:schemeClr val="tx1"/>
                </a:solidFill>
              </a:rPr>
              <a:t>: La JVM verifica el </a:t>
            </a:r>
            <a:r>
              <a:rPr lang="es-ES" err="1">
                <a:solidFill>
                  <a:schemeClr val="tx1"/>
                </a:solidFill>
              </a:rPr>
              <a:t>bytecode</a:t>
            </a:r>
            <a:r>
              <a:rPr lang="es-ES">
                <a:solidFill>
                  <a:schemeClr val="tx1"/>
                </a:solidFill>
              </a:rPr>
              <a:t> cargado para asegurarse de que es válido y no viola las restricciones de seguridad de Java.</a:t>
            </a:r>
          </a:p>
          <a:p>
            <a:pPr marL="0" indent="0" algn="just">
              <a:lnSpc>
                <a:spcPct val="110000"/>
              </a:lnSpc>
              <a:spcAft>
                <a:spcPts val="600"/>
              </a:spcAft>
              <a:buFont typeface="Wingdings 3" charset="2"/>
              <a:buNone/>
            </a:pPr>
            <a:r>
              <a:rPr lang="es-ES" b="1">
                <a:solidFill>
                  <a:schemeClr val="tx1"/>
                </a:solidFill>
              </a:rPr>
              <a:t>Ejecución</a:t>
            </a:r>
            <a:r>
              <a:rPr lang="es-ES">
                <a:solidFill>
                  <a:schemeClr val="tx1"/>
                </a:solidFill>
              </a:rPr>
              <a:t>: Finalmente, la JVM interpreta el </a:t>
            </a:r>
            <a:r>
              <a:rPr lang="es-ES" err="1">
                <a:solidFill>
                  <a:schemeClr val="tx1"/>
                </a:solidFill>
              </a:rPr>
              <a:t>bytecode</a:t>
            </a:r>
            <a:r>
              <a:rPr lang="es-ES">
                <a:solidFill>
                  <a:schemeClr val="tx1"/>
                </a:solidFill>
              </a:rPr>
              <a:t> y lo ejecuta. Algunas JVM también pueden compilar el </a:t>
            </a:r>
            <a:r>
              <a:rPr lang="es-ES" err="1">
                <a:solidFill>
                  <a:schemeClr val="tx1"/>
                </a:solidFill>
              </a:rPr>
              <a:t>bytecode</a:t>
            </a:r>
            <a:r>
              <a:rPr lang="es-ES">
                <a:solidFill>
                  <a:schemeClr val="tx1"/>
                </a:solidFill>
              </a:rPr>
              <a:t> a código de máquina nativo en tiempo de ejecución para mejorar el rendimiento, Just-In-Time (JIT).</a:t>
            </a:r>
          </a:p>
        </p:txBody>
      </p:sp>
    </p:spTree>
    <p:extLst>
      <p:ext uri="{BB962C8B-B14F-4D97-AF65-F5344CB8AC3E}">
        <p14:creationId xmlns:p14="http://schemas.microsoft.com/office/powerpoint/2010/main" val="8091927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1" name="Rectangle 2100">
            <a:extLst>
              <a:ext uri="{FF2B5EF4-FFF2-40B4-BE49-F238E27FC236}">
                <a16:creationId xmlns:a16="http://schemas.microsoft.com/office/drawing/2014/main" id="{BD11ECC6-8551-4768-8DFD-CD41AF420A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72001"/>
            <a:ext cx="9144000" cy="2285999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2103" name="Group 2102">
            <a:extLst>
              <a:ext uri="{FF2B5EF4-FFF2-40B4-BE49-F238E27FC236}">
                <a16:creationId xmlns:a16="http://schemas.microsoft.com/office/drawing/2014/main" id="{93657592-CA60-4F45-B1A0-88AA772420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568955" y="-8467"/>
            <a:ext cx="3575053" cy="6866467"/>
            <a:chOff x="7425267" y="-8467"/>
            <a:chExt cx="4766733" cy="6866467"/>
          </a:xfrm>
        </p:grpSpPr>
        <p:cxnSp>
          <p:nvCxnSpPr>
            <p:cNvPr id="2104" name="Straight Connector 2103">
              <a:extLst>
                <a:ext uri="{FF2B5EF4-FFF2-40B4-BE49-F238E27FC236}">
                  <a16:creationId xmlns:a16="http://schemas.microsoft.com/office/drawing/2014/main" id="{6F47E2B4-7DA9-4312-A1F0-C48388B236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96547" y="4572001"/>
              <a:ext cx="393665" cy="2285999"/>
            </a:xfrm>
            <a:prstGeom prst="line">
              <a:avLst/>
            </a:prstGeom>
            <a:ln w="9525">
              <a:solidFill>
                <a:srgbClr val="BFBFBF">
                  <a:alpha val="70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5" name="Straight Connector 2104">
              <a:extLst>
                <a:ext uri="{FF2B5EF4-FFF2-40B4-BE49-F238E27FC236}">
                  <a16:creationId xmlns:a16="http://schemas.microsoft.com/office/drawing/2014/main" id="{35B274F7-039F-4BFC-AA98-B51B1D6CB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4572001"/>
              <a:ext cx="3383073" cy="2285999"/>
            </a:xfrm>
            <a:prstGeom prst="line">
              <a:avLst/>
            </a:prstGeom>
            <a:ln w="9525">
              <a:solidFill>
                <a:srgbClr val="BFBFBF">
                  <a:alpha val="69804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06" name="Rectangle 23">
              <a:extLst>
                <a:ext uri="{FF2B5EF4-FFF2-40B4-BE49-F238E27FC236}">
                  <a16:creationId xmlns:a16="http://schemas.microsoft.com/office/drawing/2014/main" id="{11A31103-C703-46C9-9D26-497A1ACD50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ES"/>
            </a:p>
          </p:txBody>
        </p:sp>
        <p:sp>
          <p:nvSpPr>
            <p:cNvPr id="2107" name="Rectangle 25">
              <a:extLst>
                <a:ext uri="{FF2B5EF4-FFF2-40B4-BE49-F238E27FC236}">
                  <a16:creationId xmlns:a16="http://schemas.microsoft.com/office/drawing/2014/main" id="{382F955F-FC22-44B8-BDCF-B77580323B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ES"/>
            </a:p>
          </p:txBody>
        </p:sp>
        <p:sp>
          <p:nvSpPr>
            <p:cNvPr id="2108" name="Isosceles Triangle 2107">
              <a:extLst>
                <a:ext uri="{FF2B5EF4-FFF2-40B4-BE49-F238E27FC236}">
                  <a16:creationId xmlns:a16="http://schemas.microsoft.com/office/drawing/2014/main" id="{1F567692-F087-479A-8931-BD2869C3E4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ES"/>
            </a:p>
          </p:txBody>
        </p:sp>
        <p:sp>
          <p:nvSpPr>
            <p:cNvPr id="2109" name="Rectangle 27">
              <a:extLst>
                <a:ext uri="{FF2B5EF4-FFF2-40B4-BE49-F238E27FC236}">
                  <a16:creationId xmlns:a16="http://schemas.microsoft.com/office/drawing/2014/main" id="{49B3E4CD-0738-4B9D-A14F-1E8694DDF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ES"/>
            </a:p>
          </p:txBody>
        </p:sp>
        <p:sp>
          <p:nvSpPr>
            <p:cNvPr id="2110" name="Rectangle 28">
              <a:extLst>
                <a:ext uri="{FF2B5EF4-FFF2-40B4-BE49-F238E27FC236}">
                  <a16:creationId xmlns:a16="http://schemas.microsoft.com/office/drawing/2014/main" id="{4753B851-AD90-4CCD-85D0-65AA6567DF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ES"/>
            </a:p>
          </p:txBody>
        </p:sp>
        <p:sp>
          <p:nvSpPr>
            <p:cNvPr id="2111" name="Rectangle 29">
              <a:extLst>
                <a:ext uri="{FF2B5EF4-FFF2-40B4-BE49-F238E27FC236}">
                  <a16:creationId xmlns:a16="http://schemas.microsoft.com/office/drawing/2014/main" id="{EBF14868-A190-4E21-9522-8977C474C9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ES"/>
            </a:p>
          </p:txBody>
        </p:sp>
        <p:sp>
          <p:nvSpPr>
            <p:cNvPr id="2112" name="Isosceles Triangle 2111">
              <a:extLst>
                <a:ext uri="{FF2B5EF4-FFF2-40B4-BE49-F238E27FC236}">
                  <a16:creationId xmlns:a16="http://schemas.microsoft.com/office/drawing/2014/main" id="{BCBB4922-76EE-442B-A649-09873DCE79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ES"/>
            </a:p>
          </p:txBody>
        </p:sp>
      </p:grpSp>
      <p:sp>
        <p:nvSpPr>
          <p:cNvPr id="2114" name="Rectangle 2113">
            <a:extLst>
              <a:ext uri="{FF2B5EF4-FFF2-40B4-BE49-F238E27FC236}">
                <a16:creationId xmlns:a16="http://schemas.microsoft.com/office/drawing/2014/main" id="{8E2EB503-A017-4457-A105-53638C97DE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457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28FF234-62F6-AE1F-DF6D-17BA7049B9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8467"/>
            <a:ext cx="9141626" cy="110927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dirty="0">
                <a:solidFill>
                  <a:srgbClr val="FF0000"/>
                </a:solidFill>
              </a:rPr>
              <a:t>¿Qué es un ordenador?</a:t>
            </a:r>
          </a:p>
        </p:txBody>
      </p:sp>
    </p:spTree>
    <p:extLst>
      <p:ext uri="{BB962C8B-B14F-4D97-AF65-F5344CB8AC3E}">
        <p14:creationId xmlns:p14="http://schemas.microsoft.com/office/powerpoint/2010/main" val="23077035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ADBD7FB-6479-6A8E-B2F9-39EF9A87D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D16AAE-F5C4-493B-86B4-8EB6ACFC47F5}" type="slidenum">
              <a:rPr lang="es-ES" smtClean="0"/>
              <a:t>30</a:t>
            </a:fld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28FF234-62F6-AE1F-DF6D-17BA7049B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/>
              <a:t>4. Traducción de código</a:t>
            </a:r>
          </a:p>
        </p:txBody>
      </p:sp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73309C54-B58D-968B-789E-F70207DD624B}"/>
              </a:ext>
            </a:extLst>
          </p:cNvPr>
          <p:cNvSpPr txBox="1">
            <a:spLocks/>
          </p:cNvSpPr>
          <p:nvPr/>
        </p:nvSpPr>
        <p:spPr>
          <a:xfrm>
            <a:off x="322078" y="1425388"/>
            <a:ext cx="7769220" cy="638980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spcAft>
                <a:spcPts val="600"/>
              </a:spcAft>
              <a:buFont typeface="Wingdings 3" charset="2"/>
              <a:buNone/>
            </a:pPr>
            <a:endParaRPr lang="es-ES" b="1">
              <a:solidFill>
                <a:schemeClr val="accent4"/>
              </a:solidFill>
            </a:endParaRPr>
          </a:p>
        </p:txBody>
      </p:sp>
      <p:sp>
        <p:nvSpPr>
          <p:cNvPr id="9" name="object 6">
            <a:extLst>
              <a:ext uri="{FF2B5EF4-FFF2-40B4-BE49-F238E27FC236}">
                <a16:creationId xmlns:a16="http://schemas.microsoft.com/office/drawing/2014/main" id="{FC9F41CC-6E9C-7ADE-DD37-DD79286C00A1}"/>
              </a:ext>
            </a:extLst>
          </p:cNvPr>
          <p:cNvSpPr txBox="1"/>
          <p:nvPr/>
        </p:nvSpPr>
        <p:spPr>
          <a:xfrm>
            <a:off x="183776" y="1215946"/>
            <a:ext cx="7907522" cy="39497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934"/>
              </a:lnSpc>
              <a:spcBef>
                <a:spcPts val="0"/>
              </a:spcBef>
              <a:spcAft>
                <a:spcPts val="0"/>
              </a:spcAft>
            </a:pPr>
            <a:r>
              <a:rPr b="1" dirty="0">
                <a:solidFill>
                  <a:schemeClr val="tx2"/>
                </a:solidFill>
                <a:latin typeface="Trebuchet MS"/>
                <a:cs typeface="VPJLQW+Century Gothic Bold"/>
              </a:rPr>
              <a:t>Código</a:t>
            </a:r>
            <a:r>
              <a:rPr b="1" spc="32" dirty="0">
                <a:solidFill>
                  <a:schemeClr val="tx2"/>
                </a:solidFill>
                <a:latin typeface="Trebuchet MS"/>
                <a:cs typeface="VPJLQW+Century Gothic Bold"/>
              </a:rPr>
              <a:t> </a:t>
            </a:r>
            <a:r>
              <a:rPr b="1" dirty="0" err="1">
                <a:solidFill>
                  <a:schemeClr val="tx2"/>
                </a:solidFill>
                <a:latin typeface="Trebuchet MS"/>
                <a:cs typeface="VPJLQW+Century Gothic Bold"/>
              </a:rPr>
              <a:t>fuente</a:t>
            </a:r>
            <a:r>
              <a:rPr dirty="0">
                <a:solidFill>
                  <a:schemeClr val="tx2"/>
                </a:solidFill>
                <a:latin typeface="Trebuchet MS"/>
                <a:cs typeface="MDUHDN+Century Gothic"/>
              </a:rPr>
              <a:t>: </a:t>
            </a:r>
            <a:r>
              <a:rPr dirty="0" err="1">
                <a:solidFill>
                  <a:schemeClr val="tx2"/>
                </a:solidFill>
                <a:latin typeface="Trebuchet MS"/>
                <a:cs typeface="MDUHDN+Century Gothic"/>
              </a:rPr>
              <a:t>código</a:t>
            </a:r>
            <a:r>
              <a:rPr spc="17" dirty="0">
                <a:solidFill>
                  <a:schemeClr val="tx2"/>
                </a:solidFill>
                <a:latin typeface="Trebuchet MS"/>
                <a:cs typeface="MDUHDN+Century Gothic"/>
              </a:rPr>
              <a:t> </a:t>
            </a:r>
            <a:r>
              <a:rPr dirty="0">
                <a:solidFill>
                  <a:schemeClr val="tx2"/>
                </a:solidFill>
                <a:latin typeface="Trebuchet MS"/>
                <a:cs typeface="MDUHDN+Century Gothic"/>
              </a:rPr>
              <a:t>de un </a:t>
            </a:r>
            <a:r>
              <a:rPr dirty="0" err="1">
                <a:solidFill>
                  <a:schemeClr val="tx2"/>
                </a:solidFill>
                <a:latin typeface="Trebuchet MS"/>
                <a:cs typeface="MDUHDN+Century Gothic"/>
              </a:rPr>
              <a:t>programa</a:t>
            </a:r>
            <a:r>
              <a:rPr dirty="0">
                <a:solidFill>
                  <a:schemeClr val="tx2"/>
                </a:solidFill>
                <a:latin typeface="Trebuchet MS"/>
                <a:cs typeface="MDUHDN+Century Gothic"/>
              </a:rPr>
              <a:t>, </a:t>
            </a:r>
            <a:r>
              <a:rPr dirty="0" err="1">
                <a:solidFill>
                  <a:schemeClr val="tx2"/>
                </a:solidFill>
                <a:latin typeface="Trebuchet MS"/>
                <a:cs typeface="MDUHDN+Century Gothic"/>
              </a:rPr>
              <a:t>escrito</a:t>
            </a:r>
            <a:r>
              <a:rPr spc="35" dirty="0">
                <a:solidFill>
                  <a:schemeClr val="tx2"/>
                </a:solidFill>
                <a:latin typeface="Trebuchet MS"/>
                <a:cs typeface="MDUHDN+Century Gothic"/>
              </a:rPr>
              <a:t> </a:t>
            </a:r>
            <a:r>
              <a:rPr dirty="0" err="1">
                <a:solidFill>
                  <a:schemeClr val="tx2"/>
                </a:solidFill>
                <a:latin typeface="Trebuchet MS"/>
                <a:cs typeface="MDUHDN+Century Gothic"/>
              </a:rPr>
              <a:t>por</a:t>
            </a:r>
            <a:r>
              <a:rPr dirty="0">
                <a:solidFill>
                  <a:schemeClr val="tx2"/>
                </a:solidFill>
                <a:latin typeface="Trebuchet MS"/>
                <a:cs typeface="MDUHDN+Century Gothic"/>
              </a:rPr>
              <a:t> un </a:t>
            </a:r>
            <a:r>
              <a:rPr dirty="0" err="1">
                <a:solidFill>
                  <a:schemeClr val="tx2"/>
                </a:solidFill>
                <a:latin typeface="Trebuchet MS"/>
                <a:cs typeface="MDUHDN+Century Gothic"/>
              </a:rPr>
              <a:t>programador</a:t>
            </a:r>
            <a:r>
              <a:rPr spc="25" dirty="0">
                <a:solidFill>
                  <a:schemeClr val="tx2"/>
                </a:solidFill>
                <a:latin typeface="Trebuchet MS"/>
                <a:cs typeface="MDUHDN+Century Gothic"/>
              </a:rPr>
              <a:t> </a:t>
            </a:r>
            <a:r>
              <a:rPr dirty="0" err="1">
                <a:solidFill>
                  <a:schemeClr val="tx2"/>
                </a:solidFill>
                <a:latin typeface="Trebuchet MS"/>
                <a:cs typeface="MDUHDN+Century Gothic"/>
              </a:rPr>
              <a:t>en</a:t>
            </a:r>
            <a:r>
              <a:rPr dirty="0">
                <a:solidFill>
                  <a:schemeClr val="tx2"/>
                </a:solidFill>
                <a:latin typeface="Trebuchet MS"/>
                <a:cs typeface="MDUHDN+Century Gothic"/>
              </a:rPr>
              <a:t> un </a:t>
            </a:r>
            <a:r>
              <a:rPr dirty="0" err="1">
                <a:solidFill>
                  <a:schemeClr val="tx2"/>
                </a:solidFill>
                <a:latin typeface="Trebuchet MS"/>
                <a:cs typeface="MDUHDN+Century Gothic"/>
              </a:rPr>
              <a:t>lenguaje</a:t>
            </a:r>
            <a:r>
              <a:rPr dirty="0">
                <a:solidFill>
                  <a:schemeClr val="tx2"/>
                </a:solidFill>
                <a:latin typeface="Trebuchet MS"/>
                <a:cs typeface="MDUHDN+Century Gothic"/>
              </a:rPr>
              <a:t> de </a:t>
            </a:r>
            <a:r>
              <a:rPr dirty="0" err="1">
                <a:solidFill>
                  <a:schemeClr val="tx2"/>
                </a:solidFill>
                <a:latin typeface="Trebuchet MS"/>
                <a:cs typeface="MDUHDN+Century Gothic"/>
              </a:rPr>
              <a:t>programación</a:t>
            </a:r>
            <a:endParaRPr dirty="0">
              <a:solidFill>
                <a:schemeClr val="tx2"/>
              </a:solidFill>
              <a:latin typeface="Trebuchet MS"/>
              <a:cs typeface="MDUHDN+Century Gothic"/>
            </a:endParaRPr>
          </a:p>
          <a:p>
            <a:pPr marL="0" marR="0">
              <a:lnSpc>
                <a:spcPts val="1934"/>
              </a:lnSpc>
              <a:spcBef>
                <a:spcPts val="1979"/>
              </a:spcBef>
              <a:spcAft>
                <a:spcPts val="0"/>
              </a:spcAft>
            </a:pPr>
            <a:r>
              <a:rPr b="1" dirty="0" err="1">
                <a:solidFill>
                  <a:schemeClr val="tx2"/>
                </a:solidFill>
                <a:latin typeface="Trebuchet MS"/>
                <a:cs typeface="VPJLQW+Century Gothic Bold"/>
              </a:rPr>
              <a:t>Compilar</a:t>
            </a:r>
            <a:r>
              <a:rPr dirty="0">
                <a:solidFill>
                  <a:schemeClr val="tx2"/>
                </a:solidFill>
                <a:latin typeface="Trebuchet MS"/>
                <a:cs typeface="MDUHDN+Century Gothic"/>
              </a:rPr>
              <a:t>:</a:t>
            </a:r>
            <a:r>
              <a:rPr spc="13" dirty="0">
                <a:solidFill>
                  <a:schemeClr val="tx2"/>
                </a:solidFill>
                <a:latin typeface="Trebuchet MS"/>
                <a:cs typeface="MDUHDN+Century Gothic"/>
              </a:rPr>
              <a:t> </a:t>
            </a:r>
            <a:r>
              <a:rPr dirty="0" err="1">
                <a:solidFill>
                  <a:schemeClr val="tx2"/>
                </a:solidFill>
                <a:latin typeface="Trebuchet MS"/>
                <a:cs typeface="MDUHDN+Century Gothic"/>
              </a:rPr>
              <a:t>proceso</a:t>
            </a:r>
            <a:r>
              <a:rPr spc="23" dirty="0">
                <a:solidFill>
                  <a:schemeClr val="tx2"/>
                </a:solidFill>
                <a:latin typeface="Trebuchet MS"/>
                <a:cs typeface="MDUHDN+Century Gothic"/>
              </a:rPr>
              <a:t> </a:t>
            </a:r>
            <a:r>
              <a:rPr dirty="0">
                <a:solidFill>
                  <a:schemeClr val="tx2"/>
                </a:solidFill>
                <a:latin typeface="Trebuchet MS"/>
                <a:cs typeface="MDUHDN+Century Gothic"/>
              </a:rPr>
              <a:t>que</a:t>
            </a:r>
            <a:r>
              <a:rPr spc="-17" dirty="0">
                <a:solidFill>
                  <a:schemeClr val="tx2"/>
                </a:solidFill>
                <a:latin typeface="Trebuchet MS"/>
                <a:cs typeface="MDUHDN+Century Gothic"/>
              </a:rPr>
              <a:t> </a:t>
            </a:r>
            <a:r>
              <a:rPr dirty="0">
                <a:solidFill>
                  <a:schemeClr val="tx2"/>
                </a:solidFill>
                <a:latin typeface="Trebuchet MS"/>
                <a:cs typeface="MDUHDN+Century Gothic"/>
              </a:rPr>
              <a:t>traduce</a:t>
            </a:r>
            <a:r>
              <a:rPr spc="33" dirty="0">
                <a:solidFill>
                  <a:schemeClr val="tx2"/>
                </a:solidFill>
                <a:latin typeface="Trebuchet MS"/>
                <a:cs typeface="MDUHDN+Century Gothic"/>
              </a:rPr>
              <a:t> </a:t>
            </a:r>
            <a:r>
              <a:rPr dirty="0" err="1">
                <a:solidFill>
                  <a:schemeClr val="tx2"/>
                </a:solidFill>
                <a:latin typeface="Trebuchet MS"/>
                <a:cs typeface="MDUHDN+Century Gothic"/>
              </a:rPr>
              <a:t>el</a:t>
            </a:r>
            <a:r>
              <a:rPr spc="12" dirty="0">
                <a:solidFill>
                  <a:schemeClr val="tx2"/>
                </a:solidFill>
                <a:latin typeface="Trebuchet MS"/>
                <a:cs typeface="MDUHDN+Century Gothic"/>
              </a:rPr>
              <a:t> </a:t>
            </a:r>
            <a:r>
              <a:rPr dirty="0" err="1">
                <a:solidFill>
                  <a:schemeClr val="tx2"/>
                </a:solidFill>
                <a:latin typeface="Trebuchet MS"/>
                <a:cs typeface="MDUHDN+Century Gothic"/>
              </a:rPr>
              <a:t>código</a:t>
            </a:r>
            <a:r>
              <a:rPr spc="17" dirty="0">
                <a:solidFill>
                  <a:schemeClr val="tx2"/>
                </a:solidFill>
                <a:latin typeface="Trebuchet MS"/>
                <a:cs typeface="MDUHDN+Century Gothic"/>
              </a:rPr>
              <a:t> </a:t>
            </a:r>
            <a:r>
              <a:rPr dirty="0" err="1">
                <a:solidFill>
                  <a:schemeClr val="tx2"/>
                </a:solidFill>
                <a:latin typeface="Trebuchet MS"/>
                <a:cs typeface="MDUHDN+Century Gothic"/>
              </a:rPr>
              <a:t>fuente</a:t>
            </a:r>
            <a:r>
              <a:rPr spc="10" dirty="0">
                <a:solidFill>
                  <a:schemeClr val="tx2"/>
                </a:solidFill>
                <a:latin typeface="Trebuchet MS"/>
                <a:cs typeface="MDUHDN+Century Gothic"/>
              </a:rPr>
              <a:t> </a:t>
            </a:r>
            <a:r>
              <a:rPr dirty="0" err="1">
                <a:solidFill>
                  <a:schemeClr val="tx2"/>
                </a:solidFill>
                <a:latin typeface="Trebuchet MS"/>
                <a:cs typeface="MDUHDN+Century Gothic"/>
              </a:rPr>
              <a:t>en</a:t>
            </a:r>
            <a:r>
              <a:rPr dirty="0">
                <a:solidFill>
                  <a:schemeClr val="tx2"/>
                </a:solidFill>
                <a:latin typeface="Trebuchet MS"/>
                <a:cs typeface="MDUHDN+Century Gothic"/>
              </a:rPr>
              <a:t> </a:t>
            </a:r>
            <a:r>
              <a:rPr dirty="0" err="1">
                <a:solidFill>
                  <a:schemeClr val="tx2"/>
                </a:solidFill>
                <a:latin typeface="Trebuchet MS"/>
                <a:cs typeface="MDUHDN+Century Gothic"/>
              </a:rPr>
              <a:t>código</a:t>
            </a:r>
            <a:r>
              <a:rPr lang="es-ES" spc="29" dirty="0">
                <a:solidFill>
                  <a:schemeClr val="tx2"/>
                </a:solidFill>
                <a:latin typeface="Trebuchet MS"/>
                <a:cs typeface="MDUHDN+Century Gothic"/>
              </a:rPr>
              <a:t> máquina</a:t>
            </a:r>
            <a:r>
              <a:rPr spc="13" dirty="0">
                <a:solidFill>
                  <a:schemeClr val="tx2"/>
                </a:solidFill>
                <a:latin typeface="Trebuchet MS"/>
                <a:cs typeface="MDUHDN+Century Gothic"/>
              </a:rPr>
              <a:t> </a:t>
            </a:r>
            <a:r>
              <a:rPr dirty="0">
                <a:solidFill>
                  <a:schemeClr val="tx2"/>
                </a:solidFill>
                <a:latin typeface="Trebuchet MS"/>
                <a:cs typeface="MDUHDN+Century Gothic"/>
              </a:rPr>
              <a:t>(</a:t>
            </a:r>
            <a:r>
              <a:rPr dirty="0" err="1">
                <a:solidFill>
                  <a:schemeClr val="tx2"/>
                </a:solidFill>
                <a:latin typeface="Trebuchet MS"/>
                <a:cs typeface="MDUHDN+Century Gothic"/>
              </a:rPr>
              <a:t>comprensible</a:t>
            </a:r>
            <a:r>
              <a:rPr spc="43" dirty="0">
                <a:solidFill>
                  <a:schemeClr val="tx2"/>
                </a:solidFill>
                <a:latin typeface="Trebuchet MS"/>
                <a:cs typeface="MDUHDN+Century Gothic"/>
              </a:rPr>
              <a:t> </a:t>
            </a:r>
            <a:r>
              <a:rPr dirty="0" err="1">
                <a:solidFill>
                  <a:schemeClr val="tx2"/>
                </a:solidFill>
                <a:latin typeface="Trebuchet MS"/>
                <a:cs typeface="MDUHDN+Century Gothic"/>
              </a:rPr>
              <a:t>por</a:t>
            </a:r>
            <a:r>
              <a:rPr dirty="0">
                <a:solidFill>
                  <a:schemeClr val="tx2"/>
                </a:solidFill>
                <a:latin typeface="Trebuchet MS"/>
                <a:cs typeface="MDUHDN+Century Gothic"/>
              </a:rPr>
              <a:t> un </a:t>
            </a:r>
            <a:r>
              <a:rPr dirty="0" err="1">
                <a:solidFill>
                  <a:schemeClr val="tx2"/>
                </a:solidFill>
                <a:latin typeface="Trebuchet MS"/>
                <a:cs typeface="MDUHDN+Century Gothic"/>
              </a:rPr>
              <a:t>ordenador</a:t>
            </a:r>
            <a:r>
              <a:rPr dirty="0">
                <a:solidFill>
                  <a:schemeClr val="tx2"/>
                </a:solidFill>
                <a:latin typeface="Trebuchet MS"/>
                <a:cs typeface="MDUHDN+Century Gothic"/>
              </a:rPr>
              <a:t>)</a:t>
            </a:r>
          </a:p>
          <a:p>
            <a:pPr marL="0" marR="0">
              <a:lnSpc>
                <a:spcPts val="1934"/>
              </a:lnSpc>
              <a:spcBef>
                <a:spcPts val="1981"/>
              </a:spcBef>
              <a:spcAft>
                <a:spcPts val="0"/>
              </a:spcAft>
            </a:pPr>
            <a:r>
              <a:rPr b="1" dirty="0">
                <a:solidFill>
                  <a:schemeClr val="tx2"/>
                </a:solidFill>
                <a:latin typeface="Trebuchet MS"/>
                <a:cs typeface="VPJLQW+Century Gothic Bold"/>
              </a:rPr>
              <a:t>Código</a:t>
            </a:r>
            <a:r>
              <a:rPr b="1" spc="32" dirty="0">
                <a:solidFill>
                  <a:schemeClr val="tx2"/>
                </a:solidFill>
                <a:latin typeface="Trebuchet MS"/>
                <a:cs typeface="VPJLQW+Century Gothic Bold"/>
              </a:rPr>
              <a:t> </a:t>
            </a:r>
            <a:r>
              <a:rPr b="1" dirty="0" err="1">
                <a:solidFill>
                  <a:schemeClr val="tx2"/>
                </a:solidFill>
                <a:latin typeface="Trebuchet MS"/>
                <a:cs typeface="VPJLQW+Century Gothic Bold"/>
              </a:rPr>
              <a:t>objeto</a:t>
            </a:r>
            <a:r>
              <a:rPr dirty="0">
                <a:solidFill>
                  <a:schemeClr val="tx2"/>
                </a:solidFill>
                <a:latin typeface="Trebuchet MS"/>
                <a:cs typeface="MDUHDN+Century Gothic"/>
              </a:rPr>
              <a:t>: </a:t>
            </a:r>
            <a:r>
              <a:rPr dirty="0" err="1">
                <a:solidFill>
                  <a:schemeClr val="tx2"/>
                </a:solidFill>
                <a:latin typeface="Trebuchet MS"/>
                <a:cs typeface="MDUHDN+Century Gothic"/>
              </a:rPr>
              <a:t>código</a:t>
            </a:r>
            <a:r>
              <a:rPr spc="17" dirty="0">
                <a:solidFill>
                  <a:schemeClr val="tx2"/>
                </a:solidFill>
                <a:latin typeface="Trebuchet MS"/>
                <a:cs typeface="MDUHDN+Century Gothic"/>
              </a:rPr>
              <a:t> </a:t>
            </a:r>
            <a:r>
              <a:rPr lang="es-ES" dirty="0">
                <a:solidFill>
                  <a:schemeClr val="tx2"/>
                </a:solidFill>
                <a:latin typeface="Trebuchet MS"/>
                <a:cs typeface="MDUHDN+Century Gothic"/>
              </a:rPr>
              <a:t>ensamblador</a:t>
            </a:r>
            <a:r>
              <a:rPr spc="-12" dirty="0">
                <a:solidFill>
                  <a:schemeClr val="tx2"/>
                </a:solidFill>
                <a:latin typeface="Trebuchet MS"/>
                <a:cs typeface="MDUHDN+Century Gothic"/>
              </a:rPr>
              <a:t> </a:t>
            </a:r>
            <a:r>
              <a:rPr dirty="0" err="1">
                <a:solidFill>
                  <a:schemeClr val="tx2"/>
                </a:solidFill>
                <a:latin typeface="Trebuchet MS"/>
                <a:cs typeface="MDUHDN+Century Gothic"/>
              </a:rPr>
              <a:t>generado</a:t>
            </a:r>
            <a:r>
              <a:rPr spc="26" dirty="0">
                <a:solidFill>
                  <a:schemeClr val="tx2"/>
                </a:solidFill>
                <a:latin typeface="Trebuchet MS"/>
                <a:cs typeface="MDUHDN+Century Gothic"/>
              </a:rPr>
              <a:t> </a:t>
            </a:r>
            <a:r>
              <a:rPr dirty="0" err="1">
                <a:solidFill>
                  <a:schemeClr val="tx2"/>
                </a:solidFill>
                <a:latin typeface="Trebuchet MS"/>
                <a:cs typeface="MDUHDN+Century Gothic"/>
              </a:rPr>
              <a:t>tras</a:t>
            </a:r>
            <a:r>
              <a:rPr spc="21" dirty="0">
                <a:solidFill>
                  <a:schemeClr val="tx2"/>
                </a:solidFill>
                <a:latin typeface="Trebuchet MS"/>
                <a:cs typeface="MDUHDN+Century Gothic"/>
              </a:rPr>
              <a:t> </a:t>
            </a:r>
            <a:r>
              <a:rPr spc="15" dirty="0">
                <a:solidFill>
                  <a:schemeClr val="tx2"/>
                </a:solidFill>
                <a:latin typeface="Trebuchet MS"/>
                <a:cs typeface="MDUHDN+Century Gothic"/>
              </a:rPr>
              <a:t>la</a:t>
            </a:r>
            <a:r>
              <a:rPr spc="-39" dirty="0">
                <a:solidFill>
                  <a:schemeClr val="tx2"/>
                </a:solidFill>
                <a:latin typeface="Trebuchet MS"/>
                <a:cs typeface="MDUHDN+Century Gothic"/>
              </a:rPr>
              <a:t> </a:t>
            </a:r>
            <a:r>
              <a:rPr dirty="0" err="1">
                <a:solidFill>
                  <a:schemeClr val="tx2"/>
                </a:solidFill>
                <a:latin typeface="Trebuchet MS"/>
                <a:cs typeface="MDUHDN+Century Gothic"/>
              </a:rPr>
              <a:t>compilación</a:t>
            </a:r>
            <a:r>
              <a:rPr dirty="0">
                <a:solidFill>
                  <a:schemeClr val="tx2"/>
                </a:solidFill>
                <a:latin typeface="Trebuchet MS"/>
                <a:cs typeface="MDUHDN+Century Gothic"/>
              </a:rPr>
              <a:t> del</a:t>
            </a:r>
            <a:r>
              <a:rPr spc="21" dirty="0">
                <a:solidFill>
                  <a:schemeClr val="tx2"/>
                </a:solidFill>
                <a:latin typeface="Trebuchet MS"/>
                <a:cs typeface="MDUHDN+Century Gothic"/>
              </a:rPr>
              <a:t> </a:t>
            </a:r>
            <a:r>
              <a:rPr dirty="0" err="1">
                <a:solidFill>
                  <a:schemeClr val="tx2"/>
                </a:solidFill>
                <a:latin typeface="Trebuchet MS"/>
                <a:cs typeface="MDUHDN+Century Gothic"/>
              </a:rPr>
              <a:t>código</a:t>
            </a:r>
            <a:r>
              <a:rPr spc="20" dirty="0">
                <a:solidFill>
                  <a:schemeClr val="tx2"/>
                </a:solidFill>
                <a:latin typeface="Trebuchet MS"/>
                <a:cs typeface="MDUHDN+Century Gothic"/>
              </a:rPr>
              <a:t> </a:t>
            </a:r>
            <a:r>
              <a:rPr dirty="0" err="1">
                <a:solidFill>
                  <a:schemeClr val="tx2"/>
                </a:solidFill>
                <a:latin typeface="Trebuchet MS"/>
                <a:cs typeface="MDUHDN+Century Gothic"/>
              </a:rPr>
              <a:t>fuente</a:t>
            </a:r>
            <a:endParaRPr dirty="0">
              <a:solidFill>
                <a:schemeClr val="tx2"/>
              </a:solidFill>
              <a:latin typeface="Trebuchet MS"/>
              <a:cs typeface="MDUHDN+Century Gothic"/>
            </a:endParaRPr>
          </a:p>
          <a:p>
            <a:pPr marL="0" marR="0">
              <a:lnSpc>
                <a:spcPts val="1934"/>
              </a:lnSpc>
              <a:spcBef>
                <a:spcPts val="1929"/>
              </a:spcBef>
              <a:spcAft>
                <a:spcPts val="0"/>
              </a:spcAft>
            </a:pPr>
            <a:r>
              <a:rPr b="1" dirty="0">
                <a:solidFill>
                  <a:schemeClr val="tx2"/>
                </a:solidFill>
                <a:latin typeface="Trebuchet MS"/>
                <a:cs typeface="VPJLQW+Century Gothic Bold"/>
              </a:rPr>
              <a:t>Librería</a:t>
            </a:r>
            <a:r>
              <a:rPr dirty="0">
                <a:solidFill>
                  <a:schemeClr val="tx2"/>
                </a:solidFill>
                <a:latin typeface="Trebuchet MS"/>
                <a:cs typeface="MDUHDN+Century Gothic"/>
              </a:rPr>
              <a:t>: </a:t>
            </a:r>
            <a:r>
              <a:rPr dirty="0" err="1">
                <a:solidFill>
                  <a:schemeClr val="tx2"/>
                </a:solidFill>
                <a:latin typeface="Trebuchet MS"/>
                <a:cs typeface="MDUHDN+Century Gothic"/>
              </a:rPr>
              <a:t>código</a:t>
            </a:r>
            <a:r>
              <a:rPr spc="17" dirty="0">
                <a:solidFill>
                  <a:schemeClr val="tx2"/>
                </a:solidFill>
                <a:latin typeface="Trebuchet MS"/>
                <a:cs typeface="MDUHDN+Century Gothic"/>
              </a:rPr>
              <a:t> </a:t>
            </a:r>
            <a:r>
              <a:rPr dirty="0" err="1">
                <a:solidFill>
                  <a:schemeClr val="tx2"/>
                </a:solidFill>
                <a:latin typeface="Trebuchet MS"/>
                <a:cs typeface="MDUHDN+Century Gothic"/>
              </a:rPr>
              <a:t>externo</a:t>
            </a:r>
            <a:r>
              <a:rPr spc="23" dirty="0">
                <a:solidFill>
                  <a:schemeClr val="tx2"/>
                </a:solidFill>
                <a:latin typeface="Trebuchet MS"/>
                <a:cs typeface="MDUHDN+Century Gothic"/>
              </a:rPr>
              <a:t> </a:t>
            </a:r>
            <a:r>
              <a:rPr dirty="0">
                <a:solidFill>
                  <a:schemeClr val="tx2"/>
                </a:solidFill>
                <a:latin typeface="Trebuchet MS"/>
                <a:cs typeface="MDUHDN+Century Gothic"/>
              </a:rPr>
              <a:t>que se</a:t>
            </a:r>
            <a:r>
              <a:rPr spc="-11" dirty="0">
                <a:solidFill>
                  <a:schemeClr val="tx2"/>
                </a:solidFill>
                <a:latin typeface="Trebuchet MS"/>
                <a:cs typeface="MDUHDN+Century Gothic"/>
              </a:rPr>
              <a:t> </a:t>
            </a:r>
            <a:r>
              <a:rPr dirty="0" err="1">
                <a:solidFill>
                  <a:schemeClr val="tx2"/>
                </a:solidFill>
                <a:latin typeface="Trebuchet MS"/>
                <a:cs typeface="MDUHDN+Century Gothic"/>
              </a:rPr>
              <a:t>incluye</a:t>
            </a:r>
            <a:r>
              <a:rPr spc="-10" dirty="0">
                <a:solidFill>
                  <a:schemeClr val="tx2"/>
                </a:solidFill>
                <a:latin typeface="Trebuchet MS"/>
                <a:cs typeface="MDUHDN+Century Gothic"/>
              </a:rPr>
              <a:t> </a:t>
            </a:r>
            <a:r>
              <a:rPr dirty="0">
                <a:solidFill>
                  <a:schemeClr val="tx2"/>
                </a:solidFill>
                <a:latin typeface="Trebuchet MS"/>
                <a:cs typeface="MDUHDN+Century Gothic"/>
              </a:rPr>
              <a:t>al </a:t>
            </a:r>
            <a:r>
              <a:rPr dirty="0" err="1">
                <a:solidFill>
                  <a:schemeClr val="tx2"/>
                </a:solidFill>
                <a:latin typeface="Trebuchet MS"/>
                <a:cs typeface="MDUHDN+Century Gothic"/>
              </a:rPr>
              <a:t>programa</a:t>
            </a:r>
            <a:r>
              <a:rPr spc="13" dirty="0">
                <a:solidFill>
                  <a:schemeClr val="tx2"/>
                </a:solidFill>
                <a:latin typeface="Trebuchet MS"/>
                <a:cs typeface="MDUHDN+Century Gothic"/>
              </a:rPr>
              <a:t> </a:t>
            </a:r>
            <a:r>
              <a:rPr dirty="0">
                <a:solidFill>
                  <a:schemeClr val="tx2"/>
                </a:solidFill>
                <a:latin typeface="Trebuchet MS"/>
                <a:cs typeface="MDUHDN+Century Gothic"/>
              </a:rPr>
              <a:t>para</a:t>
            </a:r>
            <a:r>
              <a:rPr spc="-11" dirty="0">
                <a:solidFill>
                  <a:schemeClr val="tx2"/>
                </a:solidFill>
                <a:latin typeface="Trebuchet MS"/>
                <a:cs typeface="MDUHDN+Century Gothic"/>
              </a:rPr>
              <a:t> </a:t>
            </a:r>
            <a:r>
              <a:rPr dirty="0" err="1">
                <a:solidFill>
                  <a:schemeClr val="tx2"/>
                </a:solidFill>
                <a:latin typeface="Trebuchet MS"/>
                <a:cs typeface="MDUHDN+Century Gothic"/>
              </a:rPr>
              <a:t>proporcionar</a:t>
            </a:r>
            <a:r>
              <a:rPr spc="26" dirty="0">
                <a:solidFill>
                  <a:schemeClr val="tx2"/>
                </a:solidFill>
                <a:latin typeface="Trebuchet MS"/>
                <a:cs typeface="MDUHDN+Century Gothic"/>
              </a:rPr>
              <a:t> </a:t>
            </a:r>
            <a:r>
              <a:rPr dirty="0" err="1">
                <a:solidFill>
                  <a:schemeClr val="tx2"/>
                </a:solidFill>
                <a:latin typeface="Trebuchet MS"/>
                <a:cs typeface="MDUHDN+Century Gothic"/>
              </a:rPr>
              <a:t>funcionalidad</a:t>
            </a:r>
            <a:r>
              <a:rPr dirty="0">
                <a:solidFill>
                  <a:schemeClr val="tx2"/>
                </a:solidFill>
                <a:latin typeface="Trebuchet MS"/>
                <a:cs typeface="MDUHDN+Century Gothic"/>
              </a:rPr>
              <a:t> </a:t>
            </a:r>
            <a:r>
              <a:rPr dirty="0" err="1">
                <a:solidFill>
                  <a:schemeClr val="tx2"/>
                </a:solidFill>
                <a:latin typeface="Trebuchet MS"/>
                <a:cs typeface="MDUHDN+Century Gothic"/>
              </a:rPr>
              <a:t>adicional</a:t>
            </a:r>
            <a:endParaRPr dirty="0">
              <a:solidFill>
                <a:schemeClr val="tx2"/>
              </a:solidFill>
              <a:latin typeface="Trebuchet MS"/>
              <a:cs typeface="MDUHDN+Century Gothic"/>
            </a:endParaRPr>
          </a:p>
          <a:p>
            <a:pPr marL="0" marR="0">
              <a:lnSpc>
                <a:spcPts val="1937"/>
              </a:lnSpc>
              <a:spcBef>
                <a:spcPts val="1976"/>
              </a:spcBef>
              <a:spcAft>
                <a:spcPts val="0"/>
              </a:spcAft>
            </a:pPr>
            <a:r>
              <a:rPr b="1" dirty="0" err="1">
                <a:solidFill>
                  <a:schemeClr val="tx2"/>
                </a:solidFill>
                <a:latin typeface="Trebuchet MS"/>
                <a:cs typeface="VPJLQW+Century Gothic Bold"/>
              </a:rPr>
              <a:t>Archivo</a:t>
            </a:r>
            <a:r>
              <a:rPr b="1" spc="23" dirty="0">
                <a:solidFill>
                  <a:schemeClr val="tx2"/>
                </a:solidFill>
                <a:latin typeface="Trebuchet MS"/>
                <a:cs typeface="VPJLQW+Century Gothic Bold"/>
              </a:rPr>
              <a:t> </a:t>
            </a:r>
            <a:r>
              <a:rPr b="1" dirty="0" err="1">
                <a:solidFill>
                  <a:schemeClr val="tx2"/>
                </a:solidFill>
                <a:latin typeface="Trebuchet MS"/>
                <a:cs typeface="VPJLQW+Century Gothic Bold"/>
              </a:rPr>
              <a:t>ejecutable</a:t>
            </a:r>
            <a:r>
              <a:rPr dirty="0">
                <a:solidFill>
                  <a:schemeClr val="tx2"/>
                </a:solidFill>
                <a:latin typeface="Trebuchet MS"/>
                <a:cs typeface="MDUHDN+Century Gothic"/>
              </a:rPr>
              <a:t>:</a:t>
            </a:r>
            <a:r>
              <a:rPr spc="24" dirty="0">
                <a:solidFill>
                  <a:schemeClr val="tx2"/>
                </a:solidFill>
                <a:latin typeface="Trebuchet MS"/>
                <a:cs typeface="MDUHDN+Century Gothic"/>
              </a:rPr>
              <a:t> </a:t>
            </a:r>
            <a:r>
              <a:rPr dirty="0" err="1">
                <a:solidFill>
                  <a:schemeClr val="tx2"/>
                </a:solidFill>
                <a:latin typeface="Trebuchet MS"/>
                <a:cs typeface="MDUHDN+Century Gothic"/>
              </a:rPr>
              <a:t>programa</a:t>
            </a:r>
            <a:r>
              <a:rPr dirty="0">
                <a:solidFill>
                  <a:schemeClr val="tx2"/>
                </a:solidFill>
                <a:latin typeface="Trebuchet MS"/>
                <a:cs typeface="MDUHDN+Century Gothic"/>
              </a:rPr>
              <a:t> </a:t>
            </a:r>
            <a:r>
              <a:rPr dirty="0" err="1">
                <a:solidFill>
                  <a:schemeClr val="tx2"/>
                </a:solidFill>
                <a:latin typeface="Trebuchet MS"/>
                <a:cs typeface="MDUHDN+Century Gothic"/>
              </a:rPr>
              <a:t>ejecutable</a:t>
            </a:r>
            <a:r>
              <a:rPr dirty="0">
                <a:solidFill>
                  <a:schemeClr val="tx2"/>
                </a:solidFill>
                <a:latin typeface="Trebuchet MS"/>
                <a:cs typeface="MDUHDN+Century Gothic"/>
              </a:rPr>
              <a:t> que </a:t>
            </a:r>
            <a:r>
              <a:rPr dirty="0" err="1">
                <a:solidFill>
                  <a:schemeClr val="tx2"/>
                </a:solidFill>
                <a:latin typeface="Trebuchet MS"/>
                <a:cs typeface="MDUHDN+Century Gothic"/>
              </a:rPr>
              <a:t>puede</a:t>
            </a:r>
            <a:r>
              <a:rPr dirty="0">
                <a:solidFill>
                  <a:schemeClr val="tx2"/>
                </a:solidFill>
                <a:latin typeface="Trebuchet MS"/>
                <a:cs typeface="MDUHDN+Century Gothic"/>
              </a:rPr>
              <a:t> ser </a:t>
            </a:r>
            <a:r>
              <a:rPr dirty="0" err="1">
                <a:solidFill>
                  <a:schemeClr val="tx2"/>
                </a:solidFill>
                <a:latin typeface="Trebuchet MS"/>
                <a:cs typeface="MDUHDN+Century Gothic"/>
              </a:rPr>
              <a:t>ejecutado</a:t>
            </a:r>
            <a:r>
              <a:rPr spc="35" dirty="0">
                <a:solidFill>
                  <a:schemeClr val="tx2"/>
                </a:solidFill>
                <a:latin typeface="Trebuchet MS"/>
                <a:cs typeface="MDUHDN+Century Gothic"/>
              </a:rPr>
              <a:t> </a:t>
            </a:r>
            <a:r>
              <a:rPr dirty="0" err="1">
                <a:solidFill>
                  <a:schemeClr val="tx2"/>
                </a:solidFill>
                <a:latin typeface="Trebuchet MS"/>
                <a:cs typeface="MDUHDN+Century Gothic"/>
              </a:rPr>
              <a:t>en</a:t>
            </a:r>
            <a:r>
              <a:rPr dirty="0">
                <a:solidFill>
                  <a:schemeClr val="tx2"/>
                </a:solidFill>
                <a:latin typeface="Trebuchet MS"/>
                <a:cs typeface="MDUHDN+Century Gothic"/>
              </a:rPr>
              <a:t> </a:t>
            </a:r>
            <a:r>
              <a:rPr dirty="0" err="1">
                <a:solidFill>
                  <a:schemeClr val="tx2"/>
                </a:solidFill>
                <a:latin typeface="Trebuchet MS"/>
                <a:cs typeface="MDUHDN+Century Gothic"/>
              </a:rPr>
              <a:t>el</a:t>
            </a:r>
            <a:r>
              <a:rPr spc="11" dirty="0">
                <a:solidFill>
                  <a:schemeClr val="tx2"/>
                </a:solidFill>
                <a:latin typeface="Trebuchet MS"/>
                <a:cs typeface="MDUHDN+Century Gothic"/>
              </a:rPr>
              <a:t> </a:t>
            </a:r>
            <a:r>
              <a:rPr dirty="0" err="1">
                <a:solidFill>
                  <a:schemeClr val="tx2"/>
                </a:solidFill>
                <a:latin typeface="Trebuchet MS"/>
                <a:cs typeface="MDUHDN+Century Gothic"/>
              </a:rPr>
              <a:t>ordenador</a:t>
            </a:r>
            <a:endParaRPr lang="es-ES" dirty="0">
              <a:solidFill>
                <a:schemeClr val="tx2"/>
              </a:solidFill>
              <a:latin typeface="Trebuchet MS"/>
              <a:cs typeface="MDUHDN+Century Gothic"/>
            </a:endParaRPr>
          </a:p>
          <a:p>
            <a:pPr marL="0" marR="0">
              <a:lnSpc>
                <a:spcPts val="1937"/>
              </a:lnSpc>
              <a:spcBef>
                <a:spcPts val="1976"/>
              </a:spcBef>
              <a:spcAft>
                <a:spcPts val="0"/>
              </a:spcAft>
            </a:pPr>
            <a:endParaRPr dirty="0">
              <a:solidFill>
                <a:schemeClr val="tx2"/>
              </a:solidFill>
              <a:latin typeface="Trebuchet MS"/>
              <a:cs typeface="MDUHDN+Century Gothic"/>
            </a:endParaRPr>
          </a:p>
        </p:txBody>
      </p:sp>
      <p:sp>
        <p:nvSpPr>
          <p:cNvPr id="11" name="Marcador de contenido 10">
            <a:extLst>
              <a:ext uri="{FF2B5EF4-FFF2-40B4-BE49-F238E27FC236}">
                <a16:creationId xmlns:a16="http://schemas.microsoft.com/office/drawing/2014/main" id="{AF1A3D26-1F73-08DE-1C3E-FE5392732A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b="1">
                <a:solidFill>
                  <a:schemeClr val="accent4"/>
                </a:solidFill>
              </a:rPr>
              <a:t>4.4 Traductores de código: Resumen de conceptos</a:t>
            </a:r>
          </a:p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680011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C4C1A85-DE2B-3568-7344-D5C13991D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D16AAE-F5C4-493B-86B4-8EB6ACFC47F5}" type="slidenum">
              <a:rPr lang="es-ES" smtClean="0"/>
              <a:t>31</a:t>
            </a:fld>
            <a:endParaRPr lang="es-E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C6156FF-57C8-9076-5339-360A1641236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S" dirty="0"/>
              <a:t>Traducción completa y paso a paso de un programa en c</a:t>
            </a:r>
          </a:p>
          <a:p>
            <a:r>
              <a:rPr lang="es-ES" dirty="0"/>
              <a:t>Enunciado en el repositorio</a:t>
            </a:r>
          </a:p>
          <a:p>
            <a:endParaRPr lang="es-ES" dirty="0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1C30E3D2-92C0-9C25-CE48-DA417D05E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TAREA 03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EB1805D3-6C6B-65A4-F50C-0F7A6F17AF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1491"/>
            <a:ext cx="9144000" cy="3695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8713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9556A7FC-B598-62BE-2B38-94D95A51E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D16AAE-F5C4-493B-86B4-8EB6ACFC47F5}" type="slidenum">
              <a:rPr lang="es-ES" smtClean="0"/>
              <a:t>32</a:t>
            </a:fld>
            <a:endParaRPr lang="es-ES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4775250B-1ED4-7944-8849-142B6EDF415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es-ES" dirty="0"/>
              <a:t>Lenguaje máquina: lenguaje que comprende el ordenador (01010101)</a:t>
            </a:r>
          </a:p>
          <a:p>
            <a:r>
              <a:rPr lang="es-ES" dirty="0"/>
              <a:t>Instrucción: cada una de las sentencias u órdenes que forman parte de un programa</a:t>
            </a:r>
          </a:p>
          <a:p>
            <a:r>
              <a:rPr lang="es-ES" dirty="0"/>
              <a:t>Palabra reservada: cada uno de los símbolos (léxico) que componen la sintaxis de un lenguaje</a:t>
            </a:r>
          </a:p>
          <a:p>
            <a:r>
              <a:rPr lang="es-ES" dirty="0"/>
              <a:t>Programa: conjunto de pasos o instrucciones que indican al ordenador cómo realizar un proceso, siguiendo un algoritmo</a:t>
            </a:r>
          </a:p>
          <a:p>
            <a:r>
              <a:rPr lang="es-ES" dirty="0"/>
              <a:t>Algoritmo: Un algoritmo es un conjunto ordenado y finito de operaciones simples que nos permiten hallar la solución a un problema. Es una serie de instrucciones o reglas establecidas que, por medio de una sucesión de pasos, permiten llegar a un resultado o solución.</a:t>
            </a:r>
          </a:p>
          <a:p>
            <a:r>
              <a:rPr lang="es-ES" dirty="0"/>
              <a:t>Ejecutar: consiste en iniciar un programa y ponerlo en ejecución</a:t>
            </a:r>
          </a:p>
          <a:p>
            <a:r>
              <a:rPr lang="es-ES" dirty="0"/>
              <a:t>Librería: conjunto de funciones que realizan tareas concretas (BBDD, informes…) y que están disponibles para que las reutilicemos al codificar nuestros programas</a:t>
            </a:r>
          </a:p>
          <a:p>
            <a:r>
              <a:rPr lang="es-ES" dirty="0"/>
              <a:t>Entorno de desarrollo (IDE): herramienta que facilita y posibilita el desarrollo de software</a:t>
            </a:r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2242B5E1-5F9C-3B3A-2FDA-E7E7F3000A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Glosario</a:t>
            </a:r>
          </a:p>
        </p:txBody>
      </p:sp>
    </p:spTree>
    <p:extLst>
      <p:ext uri="{BB962C8B-B14F-4D97-AF65-F5344CB8AC3E}">
        <p14:creationId xmlns:p14="http://schemas.microsoft.com/office/powerpoint/2010/main" val="20965925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09F1FFEF-982B-24E8-3616-6CF452E579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D16AAE-F5C4-493B-86B4-8EB6ACFC47F5}" type="slidenum">
              <a:rPr lang="es-ES" smtClean="0"/>
              <a:t>33</a:t>
            </a:fld>
            <a:endParaRPr lang="es-ES"/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107D7F5E-909E-BB19-8CCC-EF3B143DE2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ts val="2068"/>
              </a:lnSpc>
              <a:spcBef>
                <a:spcPts val="0"/>
              </a:spcBef>
            </a:pPr>
            <a:r>
              <a:rPr lang="es-ES" dirty="0">
                <a:solidFill>
                  <a:schemeClr val="tx2"/>
                </a:solidFill>
                <a:latin typeface="Trebuchet MS"/>
                <a:cs typeface="VPJLQW+Century Gothic Bold"/>
              </a:rPr>
              <a:t>Máquina analítica de Babbage</a:t>
            </a:r>
            <a:r>
              <a:rPr lang="es-ES" dirty="0">
                <a:solidFill>
                  <a:schemeClr val="tx2"/>
                </a:solidFill>
                <a:latin typeface="Trebuchet MS"/>
                <a:cs typeface="MDUHDN+Century Gothic"/>
              </a:rPr>
              <a:t>: </a:t>
            </a:r>
            <a:r>
              <a:rPr lang="es-ES" u="sng" dirty="0">
                <a:solidFill>
                  <a:schemeClr val="tx2"/>
                </a:solidFill>
                <a:latin typeface="Trebuchet MS"/>
                <a:cs typeface="VPJLQW+Century Gothic Bold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enlace</a:t>
            </a:r>
          </a:p>
          <a:p>
            <a:pPr>
              <a:lnSpc>
                <a:spcPts val="2065"/>
              </a:lnSpc>
              <a:spcBef>
                <a:spcPts val="1540"/>
              </a:spcBef>
            </a:pPr>
            <a:r>
              <a:rPr lang="es-ES" dirty="0">
                <a:solidFill>
                  <a:schemeClr val="tx2"/>
                </a:solidFill>
                <a:latin typeface="Trebuchet MS"/>
                <a:cs typeface="VPJLQW+Century Gothic Bold"/>
              </a:rPr>
              <a:t>Ada Lovelace,</a:t>
            </a:r>
            <a:r>
              <a:rPr lang="es-ES" spc="-17" dirty="0">
                <a:solidFill>
                  <a:schemeClr val="tx2"/>
                </a:solidFill>
                <a:latin typeface="Trebuchet MS"/>
                <a:cs typeface="VPJLQW+Century Gothic Bold"/>
              </a:rPr>
              <a:t> </a:t>
            </a:r>
            <a:r>
              <a:rPr lang="es-ES" dirty="0">
                <a:solidFill>
                  <a:schemeClr val="tx2"/>
                </a:solidFill>
                <a:latin typeface="Trebuchet MS"/>
                <a:cs typeface="VPJLQW+Century Gothic Bold"/>
              </a:rPr>
              <a:t>primera informática de la historia</a:t>
            </a:r>
            <a:r>
              <a:rPr lang="es-ES" dirty="0">
                <a:solidFill>
                  <a:schemeClr val="tx2"/>
                </a:solidFill>
                <a:latin typeface="Trebuchet MS"/>
                <a:cs typeface="MDUHDN+Century Gothic"/>
              </a:rPr>
              <a:t>:</a:t>
            </a:r>
            <a:r>
              <a:rPr lang="es-ES" spc="19" dirty="0">
                <a:solidFill>
                  <a:schemeClr val="tx2"/>
                </a:solidFill>
                <a:latin typeface="Trebuchet MS"/>
                <a:cs typeface="MDUHDN+Century Gothic"/>
              </a:rPr>
              <a:t> </a:t>
            </a:r>
            <a:r>
              <a:rPr lang="es-ES" u="sng" dirty="0">
                <a:solidFill>
                  <a:schemeClr val="tx2"/>
                </a:solidFill>
                <a:latin typeface="Trebuchet MS"/>
                <a:cs typeface="VPJLQW+Century Gothic Bold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enlace</a:t>
            </a:r>
          </a:p>
          <a:p>
            <a:pPr>
              <a:lnSpc>
                <a:spcPts val="2065"/>
              </a:lnSpc>
            </a:pPr>
            <a:r>
              <a:rPr lang="es-ES" dirty="0">
                <a:solidFill>
                  <a:schemeClr val="tx2"/>
                </a:solidFill>
                <a:latin typeface="Trebuchet MS"/>
                <a:cs typeface="VPJLQW+Century Gothic Bold"/>
              </a:rPr>
              <a:t>Paradigmas</a:t>
            </a:r>
            <a:r>
              <a:rPr lang="es-ES" spc="-23" dirty="0">
                <a:solidFill>
                  <a:schemeClr val="tx2"/>
                </a:solidFill>
                <a:latin typeface="Trebuchet MS"/>
                <a:cs typeface="VPJLQW+Century Gothic Bold"/>
              </a:rPr>
              <a:t> </a:t>
            </a:r>
            <a:r>
              <a:rPr lang="es-ES" dirty="0">
                <a:solidFill>
                  <a:schemeClr val="tx2"/>
                </a:solidFill>
                <a:latin typeface="Trebuchet MS"/>
                <a:cs typeface="VPJLQW+Century Gothic Bold"/>
              </a:rPr>
              <a:t>de programación (video)</a:t>
            </a:r>
            <a:r>
              <a:rPr lang="es-ES" dirty="0">
                <a:solidFill>
                  <a:schemeClr val="tx2"/>
                </a:solidFill>
                <a:latin typeface="Trebuchet MS"/>
                <a:cs typeface="MDUHDN+Century Gothic"/>
              </a:rPr>
              <a:t>: </a:t>
            </a:r>
            <a:r>
              <a:rPr lang="es-ES" u="sng" dirty="0">
                <a:solidFill>
                  <a:schemeClr val="tx2"/>
                </a:solidFill>
                <a:latin typeface="Trebuchet MS"/>
                <a:cs typeface="VPJLQW+Century Gothic Bold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enlace</a:t>
            </a:r>
            <a:r>
              <a:rPr lang="es-ES" u="sng" dirty="0">
                <a:solidFill>
                  <a:schemeClr val="tx2"/>
                </a:solidFill>
                <a:latin typeface="Trebuchet MS"/>
                <a:cs typeface="VPJLQW+Century Gothic Bold"/>
              </a:rPr>
              <a:t> </a:t>
            </a:r>
            <a:r>
              <a:rPr lang="es-ES" u="sng" dirty="0">
                <a:solidFill>
                  <a:schemeClr val="tx2"/>
                </a:solidFill>
                <a:latin typeface="Trebuchet MS"/>
                <a:cs typeface="VPJLQW+Century Gothic Bold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otro enlace</a:t>
            </a:r>
          </a:p>
          <a:p>
            <a:pPr>
              <a:lnSpc>
                <a:spcPts val="2065"/>
              </a:lnSpc>
              <a:spcBef>
                <a:spcPts val="1592"/>
              </a:spcBef>
            </a:pPr>
            <a:r>
              <a:rPr lang="es-ES" dirty="0">
                <a:solidFill>
                  <a:schemeClr val="tx2"/>
                </a:solidFill>
                <a:latin typeface="Trebuchet MS"/>
                <a:cs typeface="VPJLQW+Century Gothic Bold"/>
              </a:rPr>
              <a:t>Áreas de la</a:t>
            </a:r>
            <a:r>
              <a:rPr lang="es-ES" spc="13" dirty="0">
                <a:solidFill>
                  <a:schemeClr val="tx2"/>
                </a:solidFill>
                <a:latin typeface="Trebuchet MS"/>
                <a:cs typeface="VPJLQW+Century Gothic Bold"/>
              </a:rPr>
              <a:t> </a:t>
            </a:r>
            <a:r>
              <a:rPr lang="es-ES" dirty="0">
                <a:solidFill>
                  <a:schemeClr val="tx2"/>
                </a:solidFill>
                <a:latin typeface="Trebuchet MS"/>
                <a:cs typeface="VPJLQW+Century Gothic Bold"/>
              </a:rPr>
              <a:t>programación</a:t>
            </a:r>
            <a:r>
              <a:rPr lang="es-ES" spc="-22" dirty="0">
                <a:solidFill>
                  <a:schemeClr val="tx2"/>
                </a:solidFill>
                <a:latin typeface="Trebuchet MS"/>
                <a:cs typeface="VPJLQW+Century Gothic Bold"/>
              </a:rPr>
              <a:t> </a:t>
            </a:r>
            <a:r>
              <a:rPr lang="es-ES" dirty="0">
                <a:solidFill>
                  <a:schemeClr val="tx2"/>
                </a:solidFill>
                <a:latin typeface="Trebuchet MS"/>
                <a:cs typeface="VPJLQW+Century Gothic Bold"/>
              </a:rPr>
              <a:t>(video)</a:t>
            </a:r>
            <a:r>
              <a:rPr lang="es-ES" dirty="0">
                <a:solidFill>
                  <a:schemeClr val="tx2"/>
                </a:solidFill>
                <a:latin typeface="Trebuchet MS"/>
                <a:cs typeface="MDUHDN+Century Gothic"/>
              </a:rPr>
              <a:t>: </a:t>
            </a:r>
            <a:r>
              <a:rPr lang="es-ES" u="sng" dirty="0">
                <a:solidFill>
                  <a:schemeClr val="tx2"/>
                </a:solidFill>
                <a:latin typeface="Trebuchet MS"/>
                <a:cs typeface="VPJLQW+Century Gothic Bold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enlace</a:t>
            </a:r>
          </a:p>
          <a:p>
            <a:pPr>
              <a:lnSpc>
                <a:spcPts val="2065"/>
              </a:lnSpc>
              <a:spcBef>
                <a:spcPts val="1540"/>
              </a:spcBef>
            </a:pPr>
            <a:r>
              <a:rPr lang="es-ES" dirty="0">
                <a:solidFill>
                  <a:schemeClr val="tx2"/>
                </a:solidFill>
                <a:latin typeface="Trebuchet MS"/>
                <a:cs typeface="VPJLQW+Century Gothic Bold"/>
              </a:rPr>
              <a:t>Lenguajes de</a:t>
            </a:r>
            <a:r>
              <a:rPr lang="es-ES" spc="-12" dirty="0">
                <a:solidFill>
                  <a:schemeClr val="tx2"/>
                </a:solidFill>
                <a:latin typeface="Trebuchet MS"/>
                <a:cs typeface="VPJLQW+Century Gothic Bold"/>
              </a:rPr>
              <a:t> </a:t>
            </a:r>
            <a:r>
              <a:rPr lang="es-ES" dirty="0">
                <a:solidFill>
                  <a:schemeClr val="tx2"/>
                </a:solidFill>
                <a:latin typeface="Trebuchet MS"/>
                <a:cs typeface="VPJLQW+Century Gothic Bold"/>
              </a:rPr>
              <a:t>programación</a:t>
            </a:r>
            <a:r>
              <a:rPr lang="es-ES" spc="-22" dirty="0">
                <a:solidFill>
                  <a:schemeClr val="tx2"/>
                </a:solidFill>
                <a:latin typeface="Trebuchet MS"/>
                <a:cs typeface="VPJLQW+Century Gothic Bold"/>
              </a:rPr>
              <a:t> </a:t>
            </a:r>
            <a:r>
              <a:rPr lang="es-ES" dirty="0">
                <a:solidFill>
                  <a:schemeClr val="tx2"/>
                </a:solidFill>
                <a:latin typeface="Trebuchet MS"/>
                <a:cs typeface="VPJLQW+Century Gothic Bold"/>
              </a:rPr>
              <a:t>(video)</a:t>
            </a:r>
            <a:r>
              <a:rPr lang="es-ES" dirty="0">
                <a:solidFill>
                  <a:schemeClr val="tx2"/>
                </a:solidFill>
                <a:latin typeface="Trebuchet MS"/>
                <a:cs typeface="MDUHDN+Century Gothic"/>
              </a:rPr>
              <a:t>: </a:t>
            </a:r>
            <a:r>
              <a:rPr lang="es-ES" u="sng" dirty="0">
                <a:solidFill>
                  <a:schemeClr val="tx2"/>
                </a:solidFill>
                <a:latin typeface="Trebuchet MS"/>
                <a:cs typeface="VPJLQW+Century Gothic Bold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enlace</a:t>
            </a:r>
          </a:p>
          <a:p>
            <a:pPr>
              <a:lnSpc>
                <a:spcPts val="2089"/>
              </a:lnSpc>
              <a:spcBef>
                <a:spcPts val="1566"/>
              </a:spcBef>
            </a:pPr>
            <a:r>
              <a:rPr lang="es-ES">
                <a:solidFill>
                  <a:schemeClr val="tx2"/>
                </a:solidFill>
                <a:latin typeface="Trebuchet MS"/>
              </a:rPr>
              <a:t>Máquina </a:t>
            </a:r>
            <a:r>
              <a:rPr lang="es-ES" dirty="0">
                <a:solidFill>
                  <a:schemeClr val="tx2"/>
                </a:solidFill>
                <a:latin typeface="Trebuchet MS"/>
              </a:rPr>
              <a:t>virtual Java:      </a:t>
            </a:r>
            <a:r>
              <a:rPr lang="es-ES" dirty="0">
                <a:solidFill>
                  <a:schemeClr val="tx2"/>
                </a:solidFill>
                <a:latin typeface="Trebuchet MS"/>
                <a:hlinkClick r:id="rId8"/>
              </a:rPr>
              <a:t>1  </a:t>
            </a:r>
            <a:r>
              <a:rPr lang="es-ES" dirty="0">
                <a:solidFill>
                  <a:schemeClr val="tx2"/>
                </a:solidFill>
                <a:latin typeface="Trebuchet MS"/>
              </a:rPr>
              <a:t>      </a:t>
            </a:r>
            <a:r>
              <a:rPr lang="es-ES" dirty="0">
                <a:solidFill>
                  <a:schemeClr val="tx2"/>
                </a:solidFill>
                <a:latin typeface="Trebuchet MS"/>
                <a:hlinkClick r:id="rId9"/>
              </a:rPr>
              <a:t>2</a:t>
            </a:r>
            <a:endParaRPr lang="es-ES" dirty="0">
              <a:latin typeface="Trebuchet MS"/>
            </a:endParaRPr>
          </a:p>
        </p:txBody>
      </p:sp>
      <p:sp>
        <p:nvSpPr>
          <p:cNvPr id="9" name="Título 8">
            <a:extLst>
              <a:ext uri="{FF2B5EF4-FFF2-40B4-BE49-F238E27FC236}">
                <a16:creationId xmlns:a16="http://schemas.microsoft.com/office/drawing/2014/main" id="{109FAE78-F9D7-C7EB-A8E3-91A805B47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/>
              <a:t>Ampliación</a:t>
            </a:r>
          </a:p>
        </p:txBody>
      </p:sp>
    </p:spTree>
    <p:extLst>
      <p:ext uri="{BB962C8B-B14F-4D97-AF65-F5344CB8AC3E}">
        <p14:creationId xmlns:p14="http://schemas.microsoft.com/office/powerpoint/2010/main" val="23558886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B56C79B-72C3-AC00-0988-C3A6C79FE6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1" name="Rectangle 2100">
            <a:extLst>
              <a:ext uri="{FF2B5EF4-FFF2-40B4-BE49-F238E27FC236}">
                <a16:creationId xmlns:a16="http://schemas.microsoft.com/office/drawing/2014/main" id="{62E00F43-AA16-DA5E-8913-F6AEDBA378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72001"/>
            <a:ext cx="9144000" cy="2285999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2103" name="Group 2102">
            <a:extLst>
              <a:ext uri="{FF2B5EF4-FFF2-40B4-BE49-F238E27FC236}">
                <a16:creationId xmlns:a16="http://schemas.microsoft.com/office/drawing/2014/main" id="{E4FD2F8C-8C82-1127-7531-B993CCC8E1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568955" y="-8467"/>
            <a:ext cx="3575053" cy="6866467"/>
            <a:chOff x="7425267" y="-8467"/>
            <a:chExt cx="4766733" cy="6866467"/>
          </a:xfrm>
        </p:grpSpPr>
        <p:cxnSp>
          <p:nvCxnSpPr>
            <p:cNvPr id="2104" name="Straight Connector 2103">
              <a:extLst>
                <a:ext uri="{FF2B5EF4-FFF2-40B4-BE49-F238E27FC236}">
                  <a16:creationId xmlns:a16="http://schemas.microsoft.com/office/drawing/2014/main" id="{BA8A59A7-B88A-684C-EF2F-79D4688E84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96547" y="4572001"/>
              <a:ext cx="393665" cy="2285999"/>
            </a:xfrm>
            <a:prstGeom prst="line">
              <a:avLst/>
            </a:prstGeom>
            <a:ln w="9525">
              <a:solidFill>
                <a:srgbClr val="BFBFBF">
                  <a:alpha val="70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5" name="Straight Connector 2104">
              <a:extLst>
                <a:ext uri="{FF2B5EF4-FFF2-40B4-BE49-F238E27FC236}">
                  <a16:creationId xmlns:a16="http://schemas.microsoft.com/office/drawing/2014/main" id="{CFE5ADF3-4690-C98F-11DB-613D9189B0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4572001"/>
              <a:ext cx="3383073" cy="2285999"/>
            </a:xfrm>
            <a:prstGeom prst="line">
              <a:avLst/>
            </a:prstGeom>
            <a:ln w="9525">
              <a:solidFill>
                <a:srgbClr val="BFBFBF">
                  <a:alpha val="69804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06" name="Rectangle 23">
              <a:extLst>
                <a:ext uri="{FF2B5EF4-FFF2-40B4-BE49-F238E27FC236}">
                  <a16:creationId xmlns:a16="http://schemas.microsoft.com/office/drawing/2014/main" id="{266D2010-8250-31A9-40A1-F7789CB047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ES"/>
            </a:p>
          </p:txBody>
        </p:sp>
        <p:sp>
          <p:nvSpPr>
            <p:cNvPr id="2107" name="Rectangle 25">
              <a:extLst>
                <a:ext uri="{FF2B5EF4-FFF2-40B4-BE49-F238E27FC236}">
                  <a16:creationId xmlns:a16="http://schemas.microsoft.com/office/drawing/2014/main" id="{969C1A45-90E3-4E46-C7BF-77BDB6F39E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ES"/>
            </a:p>
          </p:txBody>
        </p:sp>
        <p:sp>
          <p:nvSpPr>
            <p:cNvPr id="2108" name="Isosceles Triangle 2107">
              <a:extLst>
                <a:ext uri="{FF2B5EF4-FFF2-40B4-BE49-F238E27FC236}">
                  <a16:creationId xmlns:a16="http://schemas.microsoft.com/office/drawing/2014/main" id="{4F94FAC6-D9C2-7316-A0E1-1796154553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ES"/>
            </a:p>
          </p:txBody>
        </p:sp>
        <p:sp>
          <p:nvSpPr>
            <p:cNvPr id="2109" name="Rectangle 27">
              <a:extLst>
                <a:ext uri="{FF2B5EF4-FFF2-40B4-BE49-F238E27FC236}">
                  <a16:creationId xmlns:a16="http://schemas.microsoft.com/office/drawing/2014/main" id="{5F235971-9869-B887-88F2-97E5A1CA60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ES"/>
            </a:p>
          </p:txBody>
        </p:sp>
        <p:sp>
          <p:nvSpPr>
            <p:cNvPr id="2110" name="Rectangle 28">
              <a:extLst>
                <a:ext uri="{FF2B5EF4-FFF2-40B4-BE49-F238E27FC236}">
                  <a16:creationId xmlns:a16="http://schemas.microsoft.com/office/drawing/2014/main" id="{1CA7869A-90A3-BA6F-0FF8-E4B560B02C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ES"/>
            </a:p>
          </p:txBody>
        </p:sp>
        <p:sp>
          <p:nvSpPr>
            <p:cNvPr id="2111" name="Rectangle 29">
              <a:extLst>
                <a:ext uri="{FF2B5EF4-FFF2-40B4-BE49-F238E27FC236}">
                  <a16:creationId xmlns:a16="http://schemas.microsoft.com/office/drawing/2014/main" id="{C85744C8-C28A-C1B6-BC25-3585DFEF40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ES"/>
            </a:p>
          </p:txBody>
        </p:sp>
        <p:sp>
          <p:nvSpPr>
            <p:cNvPr id="2112" name="Isosceles Triangle 2111">
              <a:extLst>
                <a:ext uri="{FF2B5EF4-FFF2-40B4-BE49-F238E27FC236}">
                  <a16:creationId xmlns:a16="http://schemas.microsoft.com/office/drawing/2014/main" id="{A2E6CB89-78ED-6F13-3C5F-FDC1B472B5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ES"/>
            </a:p>
          </p:txBody>
        </p:sp>
      </p:grpSp>
      <p:sp>
        <p:nvSpPr>
          <p:cNvPr id="2114" name="Rectangle 2113">
            <a:extLst>
              <a:ext uri="{FF2B5EF4-FFF2-40B4-BE49-F238E27FC236}">
                <a16:creationId xmlns:a16="http://schemas.microsoft.com/office/drawing/2014/main" id="{61454BEF-0845-01C8-0A17-FE248D889F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457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 descr="Alan Turing: Cracking the Code of Computing | EAGLE | Blog">
            <a:extLst>
              <a:ext uri="{FF2B5EF4-FFF2-40B4-BE49-F238E27FC236}">
                <a16:creationId xmlns:a16="http://schemas.microsoft.com/office/drawing/2014/main" id="{A8BC6308-7E1C-3326-973A-BF2118A76C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2599" y="1772395"/>
            <a:ext cx="2565401" cy="1607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C469D9BE-4669-F689-F388-964C506655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92867" y="1305694"/>
            <a:ext cx="2558265" cy="2129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ENIAC cumple 75 años: la historia de éxito tecnológico y de machismo del  primer ordenador | Tecnología | EL PAÍS">
            <a:extLst>
              <a:ext uri="{FF2B5EF4-FFF2-40B4-BE49-F238E27FC236}">
                <a16:creationId xmlns:a16="http://schemas.microsoft.com/office/drawing/2014/main" id="{F4524CB6-DECE-FF58-36C2-C97388B851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6000" y="1693404"/>
            <a:ext cx="2561832" cy="1742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1526D458-62F3-1532-A904-09F1DCA62C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8467"/>
            <a:ext cx="9141626" cy="110927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SISTEMAS</a:t>
            </a:r>
            <a:r>
              <a:rPr lang="es-ES" baseline="0"/>
              <a:t> INFORMÁTICOS</a:t>
            </a:r>
            <a:endParaRPr lang="es-ES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AE87169D-1CE1-1455-D901-291D280F0D8B}"/>
              </a:ext>
            </a:extLst>
          </p:cNvPr>
          <p:cNvSpPr txBox="1"/>
          <p:nvPr/>
        </p:nvSpPr>
        <p:spPr>
          <a:xfrm>
            <a:off x="6096000" y="3417176"/>
            <a:ext cx="1812793" cy="3004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ts val="1000"/>
              </a:spcBef>
              <a:buClr>
                <a:schemeClr val="accent1"/>
              </a:buClr>
              <a:buSzPct val="80000"/>
            </a:pPr>
            <a:r>
              <a:rPr lang="en-US" sz="800">
                <a:solidFill>
                  <a:schemeClr val="accent5"/>
                </a:solidFill>
              </a:rPr>
              <a:t>ENIAC. Fuente: El </a:t>
            </a:r>
            <a:r>
              <a:rPr lang="en-US" sz="800">
                <a:solidFill>
                  <a:schemeClr val="accent5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País</a:t>
            </a:r>
            <a:endParaRPr lang="en-US" sz="800">
              <a:solidFill>
                <a:schemeClr val="accent5"/>
              </a:solidFill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1F994480-5774-A3B8-4DDF-0A82C90DD3D0}"/>
              </a:ext>
            </a:extLst>
          </p:cNvPr>
          <p:cNvSpPr txBox="1"/>
          <p:nvPr/>
        </p:nvSpPr>
        <p:spPr>
          <a:xfrm>
            <a:off x="482599" y="3417176"/>
            <a:ext cx="1812793" cy="3004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ts val="1000"/>
              </a:spcBef>
              <a:buClr>
                <a:schemeClr val="accent1"/>
              </a:buClr>
              <a:buSzPct val="80000"/>
            </a:pPr>
            <a:r>
              <a:rPr lang="en-US" sz="800">
                <a:solidFill>
                  <a:schemeClr val="accent5"/>
                </a:solidFill>
              </a:rPr>
              <a:t>ALAN TURING. Fuente: </a:t>
            </a:r>
            <a:r>
              <a:rPr lang="en-US" sz="800">
                <a:solidFill>
                  <a:schemeClr val="accent5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Autodesk</a:t>
            </a:r>
            <a:endParaRPr lang="en-US" sz="800">
              <a:solidFill>
                <a:schemeClr val="accent5"/>
              </a:solidFill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6062D119-980E-DC31-D82A-08A4AA341626}"/>
              </a:ext>
            </a:extLst>
          </p:cNvPr>
          <p:cNvSpPr txBox="1"/>
          <p:nvPr/>
        </p:nvSpPr>
        <p:spPr>
          <a:xfrm>
            <a:off x="5215489" y="6362775"/>
            <a:ext cx="1812793" cy="3004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ts val="1000"/>
              </a:spcBef>
              <a:buClr>
                <a:schemeClr val="accent1"/>
              </a:buClr>
              <a:buSzPct val="80000"/>
            </a:pPr>
            <a:r>
              <a:rPr lang="en-US" sz="800">
                <a:solidFill>
                  <a:schemeClr val="accent5"/>
                </a:solidFill>
              </a:rPr>
              <a:t>Fuente: apple</a:t>
            </a:r>
          </a:p>
        </p:txBody>
      </p:sp>
      <p:pic>
        <p:nvPicPr>
          <p:cNvPr id="4" name="Imagen 3" descr="Pantalla de computadora&#10;&#10;Descripción generada automáticamente">
            <a:extLst>
              <a:ext uri="{FF2B5EF4-FFF2-40B4-BE49-F238E27FC236}">
                <a16:creationId xmlns:a16="http://schemas.microsoft.com/office/drawing/2014/main" id="{02FF2C9C-BD9A-140F-29D8-B4D56F21972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3220648" y="3531808"/>
            <a:ext cx="2872596" cy="2872596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4486349D-4770-C157-BCCD-06B970CF1972}"/>
              </a:ext>
            </a:extLst>
          </p:cNvPr>
          <p:cNvSpPr txBox="1"/>
          <p:nvPr/>
        </p:nvSpPr>
        <p:spPr>
          <a:xfrm>
            <a:off x="3140874" y="6525557"/>
            <a:ext cx="2726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900">
                <a:hlinkClick r:id="rId8" tooltip="https://diggita.com/story.php?title=Apple_in_vendita_iMac_piu_potenti"/>
              </a:rPr>
              <a:t>Esta foto</a:t>
            </a:r>
            <a:r>
              <a:rPr lang="es-ES" sz="900"/>
              <a:t> de Autor desconocido está bajo licencia </a:t>
            </a:r>
            <a:r>
              <a:rPr lang="es-ES" sz="900">
                <a:hlinkClick r:id="rId9" tooltip="https://creativecommons.org/licenses/by/3.0/"/>
              </a:rPr>
              <a:t>CC BY</a:t>
            </a:r>
            <a:endParaRPr lang="es-ES" sz="90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7CE49D22-4D8D-A4C6-CD4E-233F128121C3}"/>
              </a:ext>
            </a:extLst>
          </p:cNvPr>
          <p:cNvSpPr txBox="1"/>
          <p:nvPr/>
        </p:nvSpPr>
        <p:spPr>
          <a:xfrm>
            <a:off x="3292867" y="3417176"/>
            <a:ext cx="1812793" cy="3004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ts val="1000"/>
              </a:spcBef>
              <a:buClr>
                <a:schemeClr val="accent1"/>
              </a:buClr>
              <a:buSzPct val="80000"/>
            </a:pPr>
            <a:r>
              <a:rPr lang="en-US" sz="800">
                <a:solidFill>
                  <a:schemeClr val="accent5"/>
                </a:solidFill>
              </a:rPr>
              <a:t>MAINFRAME. Fuente: </a:t>
            </a:r>
            <a:r>
              <a:rPr lang="en-US" sz="800">
                <a:solidFill>
                  <a:schemeClr val="accent5"/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silicon</a:t>
            </a:r>
            <a:endParaRPr lang="en-US" sz="800">
              <a:solidFill>
                <a:schemeClr val="accent5"/>
              </a:solidFill>
            </a:endParaRP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43C9834C-BD75-3648-F5CA-78C1E01A21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D16AAE-F5C4-493B-86B4-8EB6ACFC47F5}" type="slidenum">
              <a:rPr lang="es-ES" smtClean="0"/>
              <a:t>4</a:t>
            </a:fld>
            <a:endParaRPr lang="es-ES"/>
          </a:p>
        </p:txBody>
      </p:sp>
      <p:pic>
        <p:nvPicPr>
          <p:cNvPr id="11" name="Imagen 10" descr="Una licuadora blanca&#10;&#10;Descripción generada automáticamente con confianza media">
            <a:extLst>
              <a:ext uri="{FF2B5EF4-FFF2-40B4-BE49-F238E27FC236}">
                <a16:creationId xmlns:a16="http://schemas.microsoft.com/office/drawing/2014/main" id="{6847C917-A1BC-7C86-EF80-07314B30E14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762771" y="4819584"/>
            <a:ext cx="1693403" cy="1693403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76B0707D-D973-24BB-22B0-FF9E54D67E89}"/>
              </a:ext>
            </a:extLst>
          </p:cNvPr>
          <p:cNvSpPr txBox="1"/>
          <p:nvPr/>
        </p:nvSpPr>
        <p:spPr>
          <a:xfrm>
            <a:off x="111101" y="6606343"/>
            <a:ext cx="138579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900">
                <a:hlinkClick r:id="rId12" tooltip="https://www.conasi.eu/batidora-vitamix/2120-batidora-vitamix-ascent-2300i-negra.html"/>
              </a:rPr>
              <a:t>Esta foto</a:t>
            </a:r>
            <a:endParaRPr lang="es-ES" sz="900"/>
          </a:p>
        </p:txBody>
      </p:sp>
      <p:pic>
        <p:nvPicPr>
          <p:cNvPr id="14" name="Imagen 13" descr="Pantalla de un microondas&#10;&#10;Descripción generada automáticamente con confianza media">
            <a:extLst>
              <a:ext uri="{FF2B5EF4-FFF2-40B4-BE49-F238E27FC236}">
                <a16:creationId xmlns:a16="http://schemas.microsoft.com/office/drawing/2014/main" id="{20D2D215-620F-8C56-80CE-AA588EB5735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4"/>
              </a:ext>
            </a:extLst>
          </a:blip>
          <a:stretch>
            <a:fillRect/>
          </a:stretch>
        </p:blipFill>
        <p:spPr>
          <a:xfrm>
            <a:off x="6631628" y="4678184"/>
            <a:ext cx="2162918" cy="1453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6401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38BC30C-7C73-64C6-FED1-76914CB492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D16AAE-F5C4-493B-86B4-8EB6ACFC47F5}" type="slidenum">
              <a:rPr lang="es-ES" smtClean="0"/>
              <a:t>5</a:t>
            </a:fld>
            <a:endParaRPr lang="es-ES"/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6CF554E9-BFCD-74BD-0C96-FE74CF7152A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pPr rtl="0" eaLnBrk="1" latinLnBrk="0" hangingPunct="1"/>
            <a:r>
              <a:rPr lang="es-ES" sz="1800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lt"/>
                <a:ea typeface="+mn-ea"/>
                <a:cs typeface="+mn-cs"/>
              </a:rPr>
              <a:t>Datos de </a:t>
            </a:r>
            <a:r>
              <a:rPr lang="es-ES" sz="1800" b="1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lt"/>
                <a:ea typeface="+mn-ea"/>
                <a:cs typeface="+mn-cs"/>
              </a:rPr>
              <a:t>ENTRADA → (proceso) → SALIDA</a:t>
            </a:r>
            <a:endParaRPr lang="es-ES" dirty="0">
              <a:effectLst/>
            </a:endParaRPr>
          </a:p>
          <a:p>
            <a:pPr rtl="0" eaLnBrk="1" latinLnBrk="0" hangingPunct="1"/>
            <a:r>
              <a:rPr lang="es-ES" sz="1800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lt"/>
                <a:ea typeface="+mn-ea"/>
                <a:cs typeface="+mn-cs"/>
              </a:rPr>
              <a:t>Arquitectura VON NEUMANN: memoria </a:t>
            </a:r>
            <a:r>
              <a:rPr lang="es-ES" dirty="0"/>
              <a:t>- </a:t>
            </a:r>
            <a:r>
              <a:rPr lang="es-ES" sz="1800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lt"/>
                <a:ea typeface="+mn-ea"/>
                <a:cs typeface="+mn-cs"/>
              </a:rPr>
              <a:t>(bus) – CPU &lt;- E/S</a:t>
            </a:r>
          </a:p>
          <a:p>
            <a:pPr lvl="1"/>
            <a:r>
              <a:rPr lang="es-ES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lt"/>
                <a:ea typeface="+mn-ea"/>
                <a:cs typeface="+mn-cs"/>
              </a:rPr>
              <a:t>La memoria única, almacena tanto datos como programas (instrucciones)</a:t>
            </a:r>
          </a:p>
          <a:p>
            <a:pPr rtl="0" eaLnBrk="1" latinLnBrk="0" hangingPunct="1"/>
            <a:endParaRPr lang="es-ES" dirty="0"/>
          </a:p>
          <a:p>
            <a:pPr rtl="0" eaLnBrk="1" latinLnBrk="0" hangingPunct="1"/>
            <a:endParaRPr lang="es-ES" dirty="0">
              <a:effectLst/>
            </a:endParaRPr>
          </a:p>
          <a:p>
            <a:pPr rtl="0" eaLnBrk="1" latinLnBrk="0" hangingPunct="1"/>
            <a:endParaRPr lang="es-ES" dirty="0"/>
          </a:p>
          <a:p>
            <a:pPr rtl="0" eaLnBrk="1" latinLnBrk="0" hangingPunct="1"/>
            <a:endParaRPr lang="es-ES" dirty="0">
              <a:effectLst/>
            </a:endParaRPr>
          </a:p>
          <a:p>
            <a:pPr rtl="0" eaLnBrk="1" latinLnBrk="0" hangingPunct="1"/>
            <a:endParaRPr lang="es-ES" dirty="0"/>
          </a:p>
          <a:p>
            <a:pPr rtl="0" eaLnBrk="1" latinLnBrk="0" hangingPunct="1"/>
            <a:endParaRPr lang="es-ES" dirty="0">
              <a:effectLst/>
            </a:endParaRPr>
          </a:p>
          <a:p>
            <a:pPr rtl="0" eaLnBrk="1" latinLnBrk="0" hangingPunct="1"/>
            <a:endParaRPr lang="es-ES" dirty="0"/>
          </a:p>
          <a:p>
            <a:pPr rtl="0" eaLnBrk="1" latinLnBrk="0" hangingPunct="1"/>
            <a:endParaRPr lang="es-ES" dirty="0">
              <a:effectLst/>
            </a:endParaRPr>
          </a:p>
          <a:p>
            <a:pPr rtl="0" eaLnBrk="1" latinLnBrk="0" hangingPunct="1"/>
            <a:r>
              <a:rPr lang="es-ES" sz="1800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lt"/>
                <a:ea typeface="+mn-ea"/>
                <a:cs typeface="+mn-cs"/>
              </a:rPr>
              <a:t>Se componen de elementos físicos (hardware) y lógicos (programas, software: INSTRUCCIONES Y DATOS)</a:t>
            </a:r>
            <a:endParaRPr lang="es-ES" dirty="0">
              <a:effectLst/>
            </a:endParaRPr>
          </a:p>
          <a:p>
            <a:pPr rtl="0" eaLnBrk="1" latinLnBrk="0" hangingPunct="1"/>
            <a:r>
              <a:rPr lang="es-ES" sz="1800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lt"/>
                <a:ea typeface="+mn-ea"/>
                <a:cs typeface="+mn-cs"/>
              </a:rPr>
              <a:t>Las órdenes de los usuarios deben ser traducidas para que las entienda el ordenador</a:t>
            </a:r>
            <a:endParaRPr lang="es-ES" dirty="0">
              <a:effectLst/>
            </a:endParaRPr>
          </a:p>
          <a:p>
            <a:endParaRPr lang="es-E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28FF234-62F6-AE1F-DF6D-17BA7049B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/>
              <a:t>1. introducción: programas y sistemas informáticos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3309C54-B58D-968B-789E-F70207DD62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1">
            <a:normAutofit fontScale="92500" lnSpcReduction="10000"/>
          </a:bodyPr>
          <a:lstStyle/>
          <a:p>
            <a:pPr marL="0" indent="0">
              <a:buNone/>
            </a:pPr>
            <a:r>
              <a:rPr lang="es-ES" b="1">
                <a:solidFill>
                  <a:schemeClr val="accent4"/>
                </a:solidFill>
              </a:rPr>
              <a:t>1.1 Qué es un ordenador</a:t>
            </a:r>
          </a:p>
        </p:txBody>
      </p:sp>
      <p:pic>
        <p:nvPicPr>
          <p:cNvPr id="7" name="Imagen 6" descr="Diagrama&#10;&#10;El contenido generado por IA puede ser incorrecto.">
            <a:extLst>
              <a:ext uri="{FF2B5EF4-FFF2-40B4-BE49-F238E27FC236}">
                <a16:creationId xmlns:a16="http://schemas.microsoft.com/office/drawing/2014/main" id="{2190065E-6C3C-6FDD-0CEE-4C646A0D73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9673" y="2121060"/>
            <a:ext cx="4572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847054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4F26C27-23E4-0D4F-DA19-1CA6CBC4BB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D16AAE-F5C4-493B-86B4-8EB6ACFC47F5}" type="slidenum">
              <a:rPr lang="es-ES" smtClean="0"/>
              <a:t>6</a:t>
            </a:fld>
            <a:endParaRPr lang="es-E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7C844E3D-888F-95B6-687D-FD15BAC8B0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numCol="2">
            <a:normAutofit/>
          </a:bodyPr>
          <a:lstStyle/>
          <a:p>
            <a:pPr rtl="0" eaLnBrk="1" latinLnBrk="0" hangingPunct="1"/>
            <a:r>
              <a:rPr lang="es-ES" sz="1800" b="1" kern="1200" dirty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TA1</a:t>
            </a:r>
            <a:r>
              <a:rPr lang="es-ES" sz="1800" b="1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lt"/>
                <a:ea typeface="+mn-ea"/>
                <a:cs typeface="+mn-cs"/>
              </a:rPr>
              <a:t> 4 aparatos en casa</a:t>
            </a:r>
            <a:endParaRPr lang="es-ES" dirty="0">
              <a:effectLst/>
            </a:endParaRPr>
          </a:p>
          <a:p>
            <a:pPr lvl="1"/>
            <a:r>
              <a:rPr lang="es-ES" b="1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lt"/>
                <a:ea typeface="+mn-ea"/>
                <a:cs typeface="+mn-cs"/>
              </a:rPr>
              <a:t>Las dos partes del sistema informático se comunican</a:t>
            </a:r>
            <a:endParaRPr lang="es-ES" dirty="0">
              <a:effectLst/>
            </a:endParaRPr>
          </a:p>
          <a:p>
            <a:pPr rtl="0" eaLnBrk="1" latinLnBrk="0" hangingPunct="1"/>
            <a:r>
              <a:rPr lang="es-ES" sz="1800" b="1" kern="1200" dirty="0">
                <a:solidFill>
                  <a:schemeClr val="accent2"/>
                </a:solidFill>
                <a:effectLst/>
              </a:rPr>
              <a:t>Software</a:t>
            </a:r>
            <a:endParaRPr lang="es-ES" dirty="0">
              <a:solidFill>
                <a:schemeClr val="accent2"/>
              </a:solidFill>
              <a:effectLst/>
            </a:endParaRPr>
          </a:p>
          <a:p>
            <a:pPr lvl="1"/>
            <a:r>
              <a:rPr lang="es-ES" b="1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lt"/>
                <a:ea typeface="+mn-ea"/>
                <a:cs typeface="+mn-cs"/>
              </a:rPr>
              <a:t>Intangible</a:t>
            </a:r>
            <a:endParaRPr lang="es-ES" dirty="0">
              <a:effectLst/>
            </a:endParaRPr>
          </a:p>
          <a:p>
            <a:pPr lvl="1"/>
            <a:r>
              <a:rPr lang="es-ES" b="1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lt"/>
                <a:ea typeface="+mn-ea"/>
                <a:cs typeface="+mn-cs"/>
              </a:rPr>
              <a:t>Ejecuta tareas</a:t>
            </a:r>
            <a:endParaRPr lang="es-ES" dirty="0">
              <a:effectLst/>
            </a:endParaRPr>
          </a:p>
          <a:p>
            <a:pPr lvl="1"/>
            <a:r>
              <a:rPr lang="es-ES" b="1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lt"/>
                <a:ea typeface="+mn-ea"/>
                <a:cs typeface="+mn-cs"/>
              </a:rPr>
              <a:t>Controla al hardware</a:t>
            </a:r>
            <a:endParaRPr lang="es-ES" dirty="0">
              <a:effectLst/>
            </a:endParaRPr>
          </a:p>
          <a:p>
            <a:pPr lvl="1"/>
            <a:r>
              <a:rPr lang="es-ES" b="1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lt"/>
                <a:ea typeface="+mn-ea"/>
                <a:cs typeface="+mn-cs"/>
              </a:rPr>
              <a:t>Se desarrolla</a:t>
            </a:r>
            <a:endParaRPr lang="es-ES" dirty="0">
              <a:effectLst/>
            </a:endParaRPr>
          </a:p>
          <a:p>
            <a:pPr lvl="2"/>
            <a:r>
              <a:rPr lang="es-ES" b="1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lt"/>
                <a:ea typeface="+mn-ea"/>
                <a:cs typeface="+mn-cs"/>
              </a:rPr>
              <a:t>A medida</a:t>
            </a:r>
            <a:endParaRPr lang="es-ES" dirty="0">
              <a:effectLst/>
            </a:endParaRPr>
          </a:p>
          <a:p>
            <a:pPr lvl="2"/>
            <a:r>
              <a:rPr lang="es-ES" b="1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lt"/>
                <a:ea typeface="+mn-ea"/>
                <a:cs typeface="+mn-cs"/>
              </a:rPr>
              <a:t>Con un lenguaje</a:t>
            </a:r>
            <a:endParaRPr lang="es-ES" dirty="0">
              <a:effectLst/>
            </a:endParaRPr>
          </a:p>
          <a:p>
            <a:pPr lvl="2"/>
            <a:r>
              <a:rPr lang="es-ES" b="1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lt"/>
                <a:ea typeface="+mn-ea"/>
                <a:cs typeface="+mn-cs"/>
              </a:rPr>
              <a:t>Con una metodología</a:t>
            </a:r>
            <a:endParaRPr lang="es-ES" dirty="0">
              <a:effectLst/>
            </a:endParaRPr>
          </a:p>
          <a:p>
            <a:pPr lvl="1"/>
            <a:r>
              <a:rPr lang="es-ES" b="1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lt"/>
                <a:ea typeface="+mn-ea"/>
                <a:cs typeface="+mn-cs"/>
              </a:rPr>
              <a:t>No se rompe</a:t>
            </a:r>
            <a:endParaRPr lang="es-ES" dirty="0">
              <a:effectLst/>
            </a:endParaRPr>
          </a:p>
          <a:p>
            <a:pPr rtl="0" eaLnBrk="1" latinLnBrk="0" hangingPunct="1"/>
            <a:endParaRPr lang="es-ES" sz="1800" b="1" kern="12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+mn-lt"/>
              <a:ea typeface="+mn-ea"/>
              <a:cs typeface="+mn-cs"/>
            </a:endParaRPr>
          </a:p>
          <a:p>
            <a:pPr rtl="0" eaLnBrk="1" latinLnBrk="0" hangingPunct="1"/>
            <a:endParaRPr lang="es-ES" b="1" dirty="0"/>
          </a:p>
          <a:p>
            <a:pPr rtl="0" eaLnBrk="1" latinLnBrk="0" hangingPunct="1"/>
            <a:endParaRPr lang="es-ES" sz="1800" b="1" kern="12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+mn-lt"/>
              <a:ea typeface="+mn-ea"/>
              <a:cs typeface="+mn-cs"/>
            </a:endParaRPr>
          </a:p>
          <a:p>
            <a:pPr rtl="0" eaLnBrk="1" latinLnBrk="0" hangingPunct="1"/>
            <a:endParaRPr lang="es-ES" b="1" dirty="0"/>
          </a:p>
          <a:p>
            <a:pPr rtl="0" eaLnBrk="1" latinLnBrk="0" hangingPunct="1"/>
            <a:endParaRPr lang="es-ES" sz="1800" b="1" kern="12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+mn-lt"/>
              <a:ea typeface="+mn-ea"/>
              <a:cs typeface="+mn-cs"/>
            </a:endParaRPr>
          </a:p>
          <a:p>
            <a:pPr rtl="0" eaLnBrk="1" latinLnBrk="0" hangingPunct="1"/>
            <a:endParaRPr lang="es-ES" b="1" dirty="0"/>
          </a:p>
          <a:p>
            <a:pPr rtl="0" eaLnBrk="1" latinLnBrk="0" hangingPunct="1"/>
            <a:r>
              <a:rPr lang="es-ES" sz="1800" b="1" kern="1200" dirty="0">
                <a:solidFill>
                  <a:srgbClr val="FF0000"/>
                </a:solidFill>
                <a:effectLst/>
              </a:rPr>
              <a:t>Hardware</a:t>
            </a:r>
            <a:endParaRPr lang="es-ES" dirty="0">
              <a:solidFill>
                <a:srgbClr val="FF0000"/>
              </a:solidFill>
              <a:effectLst/>
            </a:endParaRPr>
          </a:p>
          <a:p>
            <a:pPr lvl="1"/>
            <a:r>
              <a:rPr lang="es-ES" b="1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lt"/>
                <a:ea typeface="+mn-ea"/>
                <a:cs typeface="+mn-cs"/>
              </a:rPr>
              <a:t>Físico</a:t>
            </a:r>
            <a:endParaRPr lang="es-ES" dirty="0">
              <a:effectLst/>
            </a:endParaRPr>
          </a:p>
          <a:p>
            <a:pPr lvl="1"/>
            <a:r>
              <a:rPr lang="es-ES" b="1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lt"/>
                <a:ea typeface="+mn-ea"/>
                <a:cs typeface="+mn-cs"/>
              </a:rPr>
              <a:t>Se desgasta</a:t>
            </a:r>
            <a:endParaRPr lang="es-ES" dirty="0">
              <a:effectLst/>
            </a:endParaRPr>
          </a:p>
          <a:p>
            <a:pPr lvl="1"/>
            <a:r>
              <a:rPr lang="es-ES" b="1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lt"/>
                <a:ea typeface="+mn-ea"/>
                <a:cs typeface="+mn-cs"/>
              </a:rPr>
              <a:t>Procesa y almacena datos</a:t>
            </a:r>
            <a:endParaRPr lang="es-ES" dirty="0">
              <a:effectLst/>
            </a:endParaRPr>
          </a:p>
          <a:p>
            <a:endParaRPr lang="es-E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28FF234-62F6-AE1F-DF6D-17BA7049B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1. Introducción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3309C54-B58D-968B-789E-F70207DD62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2">
            <a:normAutofit fontScale="92500" lnSpcReduction="10000"/>
          </a:bodyPr>
          <a:lstStyle/>
          <a:p>
            <a:pPr marL="0" indent="0">
              <a:buNone/>
            </a:pPr>
            <a:r>
              <a:rPr lang="es-ES" b="1">
                <a:solidFill>
                  <a:schemeClr val="accent4"/>
                </a:solidFill>
              </a:rPr>
              <a:t>1.2 Hardware y software</a:t>
            </a:r>
          </a:p>
        </p:txBody>
      </p:sp>
      <p:pic>
        <p:nvPicPr>
          <p:cNvPr id="1028" name="Picture 4" descr="A PC representing hardware and source code representing software communicating with each other">
            <a:extLst>
              <a:ext uri="{FF2B5EF4-FFF2-40B4-BE49-F238E27FC236}">
                <a16:creationId xmlns:a16="http://schemas.microsoft.com/office/drawing/2014/main" id="{005DAE20-9846-3809-2DB5-F3627D1987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8361" y="138896"/>
            <a:ext cx="2262499" cy="2262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5644338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1E288DB-4EA6-13FD-9848-468EB9BE5F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D16AAE-F5C4-493B-86B4-8EB6ACFC47F5}" type="slidenum">
              <a:rPr lang="es-ES" smtClean="0"/>
              <a:t>7</a:t>
            </a:fld>
            <a:endParaRPr lang="es-E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F5D7B0E5-F299-8723-EED5-5F0DD247F7F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rtl="0" eaLnBrk="1" latinLnBrk="0" hangingPunct="1"/>
            <a:r>
              <a:rPr lang="es-ES" sz="1800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lt"/>
                <a:ea typeface="+mn-ea"/>
                <a:cs typeface="+mn-cs"/>
              </a:rPr>
              <a:t>Conjunto de instrucciones: pasos, receta</a:t>
            </a:r>
          </a:p>
          <a:p>
            <a:pPr lvl="1"/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Reflexionamos sobre programas cercanos</a:t>
            </a:r>
          </a:p>
          <a:p>
            <a:pPr lvl="2"/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P</a:t>
            </a:r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rogramar un horno, un aire acondicionado, domótica</a:t>
            </a:r>
            <a:endParaRPr lang="es-ES" dirty="0">
              <a:effectLst/>
            </a:endParaRPr>
          </a:p>
          <a:p>
            <a:pPr rtl="0" eaLnBrk="1" latinLnBrk="0" hangingPunct="1"/>
            <a:r>
              <a:rPr lang="es-ES" sz="1800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lt"/>
                <a:ea typeface="+mn-ea"/>
                <a:cs typeface="+mn-cs"/>
              </a:rPr>
              <a:t>Usa un lenguaje:</a:t>
            </a:r>
            <a:endParaRPr lang="es-ES" dirty="0">
              <a:effectLst/>
            </a:endParaRPr>
          </a:p>
          <a:p>
            <a:pPr lvl="1"/>
            <a:r>
              <a:rPr lang="es-ES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lt"/>
                <a:ea typeface="+mn-ea"/>
                <a:cs typeface="+mn-cs"/>
              </a:rPr>
              <a:t>Para comunicar personas y máquinas</a:t>
            </a:r>
            <a:endParaRPr lang="es-ES" dirty="0">
              <a:effectLst/>
            </a:endParaRPr>
          </a:p>
          <a:p>
            <a:pPr lvl="1"/>
            <a:r>
              <a:rPr lang="es-ES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lt"/>
                <a:ea typeface="+mn-ea"/>
                <a:cs typeface="+mn-cs"/>
              </a:rPr>
              <a:t>Máquinas distintas, Hardware distinto, órdenes distintas: horno, robot de cocina</a:t>
            </a:r>
            <a:endParaRPr lang="es-ES" dirty="0">
              <a:effectLst/>
            </a:endParaRPr>
          </a:p>
          <a:p>
            <a:pPr lvl="1"/>
            <a:r>
              <a:rPr lang="es-ES" i="1" kern="1200" dirty="0">
                <a:solidFill>
                  <a:srgbClr val="0070C0"/>
                </a:solidFill>
                <a:effectLst/>
              </a:rPr>
              <a:t>Hay que conocer el Hardware en mayor o menor medida</a:t>
            </a:r>
          </a:p>
          <a:p>
            <a:endParaRPr lang="es-ES" i="1" dirty="0">
              <a:solidFill>
                <a:srgbClr val="0070C0"/>
              </a:solidFill>
            </a:endParaRPr>
          </a:p>
          <a:p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DEFINICIONES:</a:t>
            </a:r>
          </a:p>
          <a:p>
            <a:pPr lvl="1"/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Programa Algoritmo Ejecutar Librería Entorno de desarrollo (IDE)</a:t>
            </a:r>
          </a:p>
          <a:p>
            <a:pPr lvl="1"/>
            <a:endParaRPr lang="es-ES" i="1" dirty="0">
              <a:solidFill>
                <a:srgbClr val="0070C0"/>
              </a:solidFill>
              <a:effectLst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28FF234-62F6-AE1F-DF6D-17BA7049B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2. Concepto de programa informático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3309C54-B58D-968B-789E-F70207DD62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1">
            <a:normAutofit fontScale="92500" lnSpcReduction="10000"/>
          </a:bodyPr>
          <a:lstStyle/>
          <a:p>
            <a:pPr marL="0" indent="0">
              <a:buNone/>
            </a:pPr>
            <a:r>
              <a:rPr lang="es-ES" b="1" dirty="0">
                <a:solidFill>
                  <a:schemeClr val="accent4"/>
                </a:solidFill>
              </a:rPr>
              <a:t>2.1 Qué es</a:t>
            </a:r>
          </a:p>
        </p:txBody>
      </p:sp>
    </p:spTree>
    <p:extLst>
      <p:ext uri="{BB962C8B-B14F-4D97-AF65-F5344CB8AC3E}">
        <p14:creationId xmlns:p14="http://schemas.microsoft.com/office/powerpoint/2010/main" val="2255838214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CF08AD-1312-63A5-1BBE-5920E00D9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D16AAE-F5C4-493B-86B4-8EB6ACFC47F5}" type="slidenum">
              <a:rPr lang="es-ES" smtClean="0"/>
              <a:t>8</a:t>
            </a:fld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28FF234-62F6-AE1F-DF6D-17BA7049B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2. Aplicaciones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3309C54-B58D-968B-789E-F70207DD62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1">
            <a:normAutofit fontScale="92500" lnSpcReduction="10000"/>
          </a:bodyPr>
          <a:lstStyle/>
          <a:p>
            <a:pPr marL="0" indent="0">
              <a:buNone/>
            </a:pPr>
            <a:r>
              <a:rPr lang="es-ES" b="1">
                <a:solidFill>
                  <a:schemeClr val="accent4"/>
                </a:solidFill>
              </a:rPr>
              <a:t>2.3 Clasificación</a:t>
            </a:r>
            <a:endParaRPr lang="es-ES"/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7282A944-EB52-4D41-34E5-3828EF84E9F1}"/>
              </a:ext>
            </a:extLst>
          </p:cNvPr>
          <p:cNvSpPr txBox="1">
            <a:spLocks/>
          </p:cNvSpPr>
          <p:nvPr/>
        </p:nvSpPr>
        <p:spPr>
          <a:xfrm>
            <a:off x="263452" y="1268506"/>
            <a:ext cx="7738343" cy="4025154"/>
          </a:xfrm>
          <a:prstGeom prst="rect">
            <a:avLst/>
          </a:prstGeom>
        </p:spPr>
        <p:txBody>
          <a:bodyPr vert="horz" lIns="91440" tIns="45720" rIns="91440" bIns="45720" numCol="2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b="1" u="sng" dirty="0">
                <a:solidFill>
                  <a:schemeClr val="accent4"/>
                </a:solidFill>
              </a:rPr>
              <a:t>Estándar</a:t>
            </a:r>
          </a:p>
          <a:p>
            <a:pPr lvl="1"/>
            <a:r>
              <a:rPr lang="es-ES" b="1" dirty="0">
                <a:solidFill>
                  <a:schemeClr val="accent4"/>
                </a:solidFill>
              </a:rPr>
              <a:t>Genérico, varios clientes</a:t>
            </a:r>
          </a:p>
          <a:p>
            <a:pPr lvl="1"/>
            <a:r>
              <a:rPr lang="es-ES" b="1" dirty="0">
                <a:solidFill>
                  <a:schemeClr val="accent4"/>
                </a:solidFill>
              </a:rPr>
              <a:t>Múltiples propósitos</a:t>
            </a:r>
          </a:p>
          <a:p>
            <a:pPr lvl="1"/>
            <a:r>
              <a:rPr lang="es-ES" b="1" dirty="0">
                <a:solidFill>
                  <a:schemeClr val="accent4"/>
                </a:solidFill>
              </a:rPr>
              <a:t>Configurable</a:t>
            </a:r>
          </a:p>
          <a:p>
            <a:pPr lvl="1"/>
            <a:r>
              <a:rPr lang="es-ES" b="1" dirty="0">
                <a:solidFill>
                  <a:schemeClr val="accent4"/>
                </a:solidFill>
              </a:rPr>
              <a:t>Menos errores</a:t>
            </a:r>
          </a:p>
          <a:p>
            <a:pPr lvl="1"/>
            <a:r>
              <a:rPr lang="es-ES" b="1" dirty="0">
                <a:solidFill>
                  <a:schemeClr val="accent4"/>
                </a:solidFill>
              </a:rPr>
              <a:t>&lt; tiempo de entrega</a:t>
            </a:r>
          </a:p>
          <a:p>
            <a:pPr lvl="1"/>
            <a:r>
              <a:rPr lang="es-ES" b="1" dirty="0">
                <a:solidFill>
                  <a:schemeClr val="accent4"/>
                </a:solidFill>
              </a:rPr>
              <a:t>Más barato POR USUARIO (aunque el coste de desarrollo total sea mayor)</a:t>
            </a:r>
          </a:p>
          <a:p>
            <a:pPr lvl="1"/>
            <a:r>
              <a:rPr lang="es-ES" b="1" dirty="0">
                <a:solidFill>
                  <a:schemeClr val="accent4"/>
                </a:solidFill>
              </a:rPr>
              <a:t>Partes que no se usan</a:t>
            </a:r>
          </a:p>
          <a:p>
            <a:pPr lvl="1"/>
            <a:endParaRPr lang="es-ES" b="1" dirty="0">
              <a:solidFill>
                <a:schemeClr val="accent4"/>
              </a:solidFill>
            </a:endParaRPr>
          </a:p>
          <a:p>
            <a:r>
              <a:rPr lang="es-ES" b="1" u="sng" dirty="0">
                <a:solidFill>
                  <a:schemeClr val="accent4"/>
                </a:solidFill>
              </a:rPr>
              <a:t>A medida</a:t>
            </a:r>
          </a:p>
          <a:p>
            <a:pPr lvl="1"/>
            <a:r>
              <a:rPr lang="es-ES" b="1" dirty="0">
                <a:solidFill>
                  <a:schemeClr val="accent4"/>
                </a:solidFill>
              </a:rPr>
              <a:t>Un cliente</a:t>
            </a:r>
          </a:p>
          <a:p>
            <a:pPr lvl="1"/>
            <a:r>
              <a:rPr lang="es-ES" b="1" dirty="0">
                <a:solidFill>
                  <a:schemeClr val="accent4"/>
                </a:solidFill>
              </a:rPr>
              <a:t>Según especificaciones</a:t>
            </a:r>
          </a:p>
          <a:p>
            <a:pPr lvl="1"/>
            <a:r>
              <a:rPr lang="es-ES" b="1" dirty="0">
                <a:solidFill>
                  <a:schemeClr val="accent4"/>
                </a:solidFill>
              </a:rPr>
              <a:t>Adaptado a la actividad</a:t>
            </a:r>
          </a:p>
          <a:p>
            <a:pPr lvl="1"/>
            <a:r>
              <a:rPr lang="es-ES" b="1" dirty="0">
                <a:solidFill>
                  <a:schemeClr val="accent4"/>
                </a:solidFill>
              </a:rPr>
              <a:t>Más errores</a:t>
            </a:r>
          </a:p>
          <a:p>
            <a:pPr lvl="1"/>
            <a:r>
              <a:rPr lang="es-ES" b="1" dirty="0">
                <a:solidFill>
                  <a:schemeClr val="accent4"/>
                </a:solidFill>
              </a:rPr>
              <a:t>&gt; Tiempo de desarrollo</a:t>
            </a:r>
          </a:p>
          <a:p>
            <a:pPr lvl="1"/>
            <a:r>
              <a:rPr lang="es-ES" b="1" dirty="0">
                <a:solidFill>
                  <a:schemeClr val="accent4"/>
                </a:solidFill>
              </a:rPr>
              <a:t>Más caro POR USUARIOS</a:t>
            </a:r>
          </a:p>
          <a:p>
            <a:pPr lvl="1"/>
            <a:endParaRPr lang="es-ES" dirty="0"/>
          </a:p>
        </p:txBody>
      </p:sp>
      <p:pic>
        <p:nvPicPr>
          <p:cNvPr id="6" name="Gráfico 5" descr="Monedas contorno">
            <a:extLst>
              <a:ext uri="{FF2B5EF4-FFF2-40B4-BE49-F238E27FC236}">
                <a16:creationId xmlns:a16="http://schemas.microsoft.com/office/drawing/2014/main" id="{CF3FCAFF-B8EE-6455-8E37-9CE9A1D314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90751" y="4125448"/>
            <a:ext cx="914400" cy="914400"/>
          </a:xfrm>
          <a:prstGeom prst="rect">
            <a:avLst/>
          </a:prstGeom>
        </p:spPr>
      </p:pic>
      <p:pic>
        <p:nvPicPr>
          <p:cNvPr id="11" name="Gráfico 10" descr="Ejecutar contorno">
            <a:extLst>
              <a:ext uri="{FF2B5EF4-FFF2-40B4-BE49-F238E27FC236}">
                <a16:creationId xmlns:a16="http://schemas.microsoft.com/office/drawing/2014/main" id="{FB2B3D97-CE12-0383-ED85-3DFA7198BBE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39480" y="4675094"/>
            <a:ext cx="914400" cy="914400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05C71857-0ABE-C6A1-B881-271C11F9F796}"/>
              </a:ext>
            </a:extLst>
          </p:cNvPr>
          <p:cNvSpPr txBox="1"/>
          <p:nvPr/>
        </p:nvSpPr>
        <p:spPr>
          <a:xfrm>
            <a:off x="6535971" y="4125448"/>
            <a:ext cx="4618298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eaLnBrk="1" latinLnBrk="0" hangingPunct="1"/>
            <a:r>
              <a:rPr lang="es-ES" sz="1800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lt"/>
                <a:ea typeface="+mn-ea"/>
                <a:cs typeface="+mn-cs"/>
              </a:rPr>
              <a:t>Distintos tipos</a:t>
            </a:r>
          </a:p>
          <a:p>
            <a:pPr rtl="0" eaLnBrk="1" latinLnBrk="0" hangingPunct="1"/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</a:t>
            </a:r>
            <a:r>
              <a:rPr lang="es-ES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lt"/>
                <a:ea typeface="+mn-ea"/>
                <a:cs typeface="+mn-cs"/>
              </a:rPr>
              <a:t>SO</a:t>
            </a:r>
            <a:endParaRPr lang="es-ES" dirty="0">
              <a:effectLst/>
            </a:endParaRPr>
          </a:p>
          <a:p>
            <a:pPr lvl="1"/>
            <a:r>
              <a:rPr lang="es-ES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lt"/>
                <a:ea typeface="+mn-ea"/>
                <a:cs typeface="+mn-cs"/>
              </a:rPr>
              <a:t>Ofimática</a:t>
            </a:r>
            <a:endParaRPr lang="es-ES" dirty="0">
              <a:effectLst/>
            </a:endParaRPr>
          </a:p>
          <a:p>
            <a:pPr lvl="1"/>
            <a:r>
              <a:rPr lang="es-ES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lt"/>
                <a:ea typeface="+mn-ea"/>
                <a:cs typeface="+mn-cs"/>
              </a:rPr>
              <a:t>SGBD</a:t>
            </a:r>
            <a:endParaRPr lang="es-ES" dirty="0">
              <a:effectLst/>
            </a:endParaRPr>
          </a:p>
          <a:p>
            <a:pPr lvl="1"/>
            <a:r>
              <a:rPr lang="es-ES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lt"/>
                <a:ea typeface="+mn-ea"/>
                <a:cs typeface="+mn-cs"/>
              </a:rPr>
              <a:t>Diseño</a:t>
            </a:r>
            <a:endParaRPr lang="es-ES" dirty="0">
              <a:effectLst/>
            </a:endParaRPr>
          </a:p>
          <a:p>
            <a:pPr lvl="1"/>
            <a:r>
              <a:rPr lang="es-ES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lt"/>
                <a:ea typeface="+mn-ea"/>
                <a:cs typeface="+mn-cs"/>
              </a:rPr>
              <a:t>Comunicación</a:t>
            </a:r>
            <a:endParaRPr lang="es-ES" dirty="0">
              <a:effectLst/>
            </a:endParaRPr>
          </a:p>
          <a:p>
            <a:pPr lvl="1"/>
            <a:r>
              <a:rPr lang="es-ES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lt"/>
                <a:ea typeface="+mn-ea"/>
                <a:cs typeface="+mn-cs"/>
              </a:rPr>
              <a:t>Videojuegos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71822218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1C5C9E16-12B0-6EDA-7304-5ECFAEAE1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D16AAE-F5C4-493B-86B4-8EB6ACFC47F5}" type="slidenum">
              <a:rPr lang="es-ES" smtClean="0"/>
              <a:t>9</a:t>
            </a:fld>
            <a:endParaRPr lang="es-E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89A13B0-365E-908C-E563-A3E3CC29073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S" dirty="0"/>
              <a:t>SELECCIONA 4 APARATOS ¿CÓMO LOS PROGRAMARÍAS?</a:t>
            </a:r>
          </a:p>
          <a:p>
            <a:r>
              <a:rPr lang="es-ES" dirty="0"/>
              <a:t>REFLEXIONA SOBRE HARDWARE Y SOFTWARE</a:t>
            </a:r>
          </a:p>
          <a:p>
            <a:pPr lvl="1"/>
            <a:r>
              <a:rPr lang="es-ES" dirty="0"/>
              <a:t>Veamos el enunciado en el repositorio</a:t>
            </a:r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5348B3D3-1131-6EED-63FD-FEC66EAD7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TAREA 01</a:t>
            </a:r>
            <a:r>
              <a:rPr lang="es-ES"/>
              <a:t>: dependencia del HW</a:t>
            </a:r>
          </a:p>
        </p:txBody>
      </p:sp>
    </p:spTree>
    <p:extLst>
      <p:ext uri="{BB962C8B-B14F-4D97-AF65-F5344CB8AC3E}">
        <p14:creationId xmlns:p14="http://schemas.microsoft.com/office/powerpoint/2010/main" val="2887426860"/>
      </p:ext>
    </p:extLst>
  </p:cSld>
  <p:clrMapOvr>
    <a:masterClrMapping/>
  </p:clrMapOvr>
</p:sld>
</file>

<file path=ppt/theme/theme1.xml><?xml version="1.0" encoding="utf-8"?>
<a:theme xmlns:a="http://schemas.openxmlformats.org/drawingml/2006/main" name="Faceta">
  <a:themeElements>
    <a:clrScheme name="Faceta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a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a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2008</TotalTime>
  <Words>2532</Words>
  <Application>Microsoft Office PowerPoint</Application>
  <PresentationFormat>Presentación en pantalla (4:3)</PresentationFormat>
  <Paragraphs>410</Paragraphs>
  <Slides>33</Slides>
  <Notes>11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33</vt:i4>
      </vt:variant>
    </vt:vector>
  </HeadingPairs>
  <TitlesOfParts>
    <vt:vector size="34" baseType="lpstr">
      <vt:lpstr>Faceta</vt:lpstr>
      <vt:lpstr>UT1 COMUNICANDONOS CON EL SI</vt:lpstr>
      <vt:lpstr>Contenidos</vt:lpstr>
      <vt:lpstr>¿Qué es un ordenador?</vt:lpstr>
      <vt:lpstr>SISTEMAS INFORMÁTICOS</vt:lpstr>
      <vt:lpstr>1. introducción: programas y sistemas informáticos</vt:lpstr>
      <vt:lpstr>1. Introducción</vt:lpstr>
      <vt:lpstr>2. Concepto de programa informático</vt:lpstr>
      <vt:lpstr>2. Aplicaciones</vt:lpstr>
      <vt:lpstr>TAREA 01: dependencia del HW</vt:lpstr>
      <vt:lpstr>3. Lenguajes de programación</vt:lpstr>
      <vt:lpstr>3. Lenguajes de programación</vt:lpstr>
      <vt:lpstr>3. Lenguajes de programación</vt:lpstr>
      <vt:lpstr>3. Lenguajes de programación</vt:lpstr>
      <vt:lpstr>3. Lenguajes de programación</vt:lpstr>
      <vt:lpstr>3. Lenguajes de programación</vt:lpstr>
      <vt:lpstr>Comparativa entre niveles</vt:lpstr>
      <vt:lpstr>3. Lenguajes de programación</vt:lpstr>
      <vt:lpstr>3. Lenguajes de programación</vt:lpstr>
      <vt:lpstr>Ejemplo prolog (paradigma lógico)</vt:lpstr>
      <vt:lpstr>Crea tu propio algoritmo</vt:lpstr>
      <vt:lpstr>3. Lenguajes de programación</vt:lpstr>
      <vt:lpstr>3. Lenguajes de programación</vt:lpstr>
      <vt:lpstr>3. Lenguajes de programación</vt:lpstr>
      <vt:lpstr>TAREA 02</vt:lpstr>
      <vt:lpstr>4. Traducción de código</vt:lpstr>
      <vt:lpstr>4. Traducción de código</vt:lpstr>
      <vt:lpstr>4. Traducción de código</vt:lpstr>
      <vt:lpstr>4. Traducción de código</vt:lpstr>
      <vt:lpstr>4. Traducción de código</vt:lpstr>
      <vt:lpstr>4. Traducción de código</vt:lpstr>
      <vt:lpstr>TAREA 03</vt:lpstr>
      <vt:lpstr>Glosario</vt:lpstr>
      <vt:lpstr>Ampliación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U1. Desarrollo de software</dc:title>
  <dc:creator>Miguel</dc:creator>
  <cp:lastModifiedBy>Miguel Trigueros Muñoz</cp:lastModifiedBy>
  <cp:revision>11</cp:revision>
  <dcterms:created xsi:type="dcterms:W3CDTF">2022-10-16T09:13:54Z</dcterms:created>
  <dcterms:modified xsi:type="dcterms:W3CDTF">2025-10-04T06:56:48Z</dcterms:modified>
</cp:coreProperties>
</file>